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3.xml" ContentType="application/vnd.openxmlformats-officedocument.theme+xml"/>
  <Override PartName="/ppt/tags/tag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08" r:id="rId5"/>
    <p:sldMasterId id="2147483919" r:id="rId6"/>
  </p:sldMasterIdLst>
  <p:notesMasterIdLst>
    <p:notesMasterId r:id="rId8"/>
  </p:notesMasterIdLst>
  <p:sldIdLst>
    <p:sldId id="861" r:id="rId7"/>
  </p:sldIdLst>
  <p:sldSz cx="9906000" cy="6858000" type="A4"/>
  <p:notesSz cx="6735763" cy="9866313"/>
  <p:custDataLst>
    <p:tags r:id="rId9"/>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表紙" id="{580F5CB0-EEA2-4587-8B0A-376545F8B7B5}">
          <p14:sldIdLst/>
        </p14:section>
        <p14:section name="本日のゴール" id="{D7FE6D82-AA7A-4C29-B39D-C00A2D531389}">
          <p14:sldIdLst/>
        </p14:section>
        <p14:section name="ターゲット層と目標値の検討" id="{1582C12C-F914-4D6B-A461-643B89E90905}">
          <p14:sldIdLst/>
        </p14:section>
        <p14:section name="5年間における取組の検討" id="{2D404391-B591-417D-A5C2-627ECA7BA467}">
          <p14:sldIdLst>
            <p14:sldId id="861"/>
          </p14:sldIdLst>
        </p14:section>
        <p14:section name="次回以降に向けて" id="{3B37521C-6C47-43B1-9EF9-4E707DD05670}">
          <p14:sldIdLst/>
        </p14:section>
      </p14:sectionLst>
    </p:ext>
    <p:ext uri="{EFAFB233-063F-42B5-8137-9DF3F51BA10A}">
      <p15:sldGuideLst xmlns:p15="http://schemas.microsoft.com/office/powerpoint/2012/main">
        <p15:guide id="3" orient="horz" pos="981" userDrawn="1">
          <p15:clr>
            <a:srgbClr val="A4A3A4"/>
          </p15:clr>
        </p15:guide>
        <p15:guide id="4" pos="309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吉田 詩織（復興庁本庁）" initials="吉田" lastIdx="5" clrIdx="0">
    <p:extLst>
      <p:ext uri="{19B8F6BF-5375-455C-9EA6-DF929625EA0E}">
        <p15:presenceInfo xmlns:p15="http://schemas.microsoft.com/office/powerpoint/2012/main" userId="S-1-5-21-2022458152-3381638288-3706476089-17860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565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02" autoAdjust="0"/>
    <p:restoredTop sz="97092" autoAdjust="0"/>
  </p:normalViewPr>
  <p:slideViewPr>
    <p:cSldViewPr snapToGrid="0" showGuides="1">
      <p:cViewPr varScale="1">
        <p:scale>
          <a:sx n="116" d="100"/>
          <a:sy n="116" d="100"/>
        </p:scale>
        <p:origin x="1278" y="108"/>
      </p:cViewPr>
      <p:guideLst>
        <p:guide orient="horz" pos="981"/>
        <p:guide pos="3097"/>
      </p:guideLst>
    </p:cSldViewPr>
  </p:slideViewPr>
  <p:outlineViewPr>
    <p:cViewPr>
      <p:scale>
        <a:sx n="33" d="100"/>
        <a:sy n="33" d="100"/>
      </p:scale>
      <p:origin x="0" y="-11298"/>
    </p:cViewPr>
  </p:outlineViewPr>
  <p:notesTextViewPr>
    <p:cViewPr>
      <p:scale>
        <a:sx n="1" d="1"/>
        <a:sy n="1" d="1"/>
      </p:scale>
      <p:origin x="0" y="0"/>
    </p:cViewPr>
  </p:notesTextViewPr>
  <p:sorterViewPr>
    <p:cViewPr varScale="1">
      <p:scale>
        <a:sx n="100" d="100"/>
        <a:sy n="100" d="100"/>
      </p:scale>
      <p:origin x="0" y="-4062"/>
    </p:cViewPr>
  </p:sorter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presProps" Target="presProps.xml"/><Relationship Id="rId5" Type="http://schemas.openxmlformats.org/officeDocument/2006/relationships/slideMaster" Target="slideMasters/slideMaster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tags" Target="tags/tag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9413" cy="495300"/>
          </a:xfrm>
          <a:prstGeom prst="rect">
            <a:avLst/>
          </a:prstGeom>
        </p:spPr>
        <p:txBody>
          <a:bodyPr vert="horz" lIns="91427" tIns="45714" rIns="91427" bIns="45714"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27" tIns="45714" rIns="91427" bIns="45714"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2021/3/26</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27" tIns="45714" rIns="91427" bIns="45714" rtlCol="0" anchor="ctr"/>
          <a:lstStyle/>
          <a:p>
            <a:endParaRPr lang="ja-JP" altLang="en-US" dirty="0"/>
          </a:p>
        </p:txBody>
      </p:sp>
      <p:sp>
        <p:nvSpPr>
          <p:cNvPr id="5" name="ノート プレースホルダー 4"/>
          <p:cNvSpPr>
            <a:spLocks noGrp="1"/>
          </p:cNvSpPr>
          <p:nvPr>
            <p:ph type="body" sz="quarter" idx="3"/>
          </p:nvPr>
        </p:nvSpPr>
        <p:spPr>
          <a:xfrm>
            <a:off x="673102" y="4748213"/>
            <a:ext cx="5389563" cy="3884612"/>
          </a:xfrm>
          <a:prstGeom prst="rect">
            <a:avLst/>
          </a:prstGeom>
        </p:spPr>
        <p:txBody>
          <a:bodyPr vert="horz" lIns="91427" tIns="45714" rIns="91427" bIns="45714" rtlCol="0"/>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フッター プレースホルダー 5"/>
          <p:cNvSpPr>
            <a:spLocks noGrp="1"/>
          </p:cNvSpPr>
          <p:nvPr>
            <p:ph type="ftr" sz="quarter" idx="4"/>
          </p:nvPr>
        </p:nvSpPr>
        <p:spPr>
          <a:xfrm>
            <a:off x="2" y="9371013"/>
            <a:ext cx="2919413" cy="495300"/>
          </a:xfrm>
          <a:prstGeom prst="rect">
            <a:avLst/>
          </a:prstGeom>
        </p:spPr>
        <p:txBody>
          <a:bodyPr vert="horz" lIns="91427" tIns="45714" rIns="91427" bIns="45714"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27" tIns="45714" rIns="91427" bIns="45714"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vmlDrawing" Target="../drawings/vmlDrawing12.v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xml"/><Relationship Id="rId1" Type="http://schemas.openxmlformats.org/officeDocument/2006/relationships/vmlDrawing" Target="../drawings/vmlDrawing13.vml"/><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vmlDrawing" Target="../drawings/vmlDrawing14.vml"/><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15.vml"/><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4.v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vmlDrawing" Target="../drawings/vmlDrawing6.v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vmlDrawing" Target="../drawings/vmlDrawing7.v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8.v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9.v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10.vml"/><Relationship Id="rId5" Type="http://schemas.openxmlformats.org/officeDocument/2006/relationships/image" Target="../media/image1.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21190395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6959"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smtClean="0"/>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smtClean="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smtClean="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smtClean="0"/>
              <a:t>マスター テキストの書式設定</a:t>
            </a:r>
          </a:p>
        </p:txBody>
      </p:sp>
      <p:sp>
        <p:nvSpPr>
          <p:cNvPr id="8" name="Text Box 9"/>
          <p:cNvSpPr txBox="1">
            <a:spLocks noChangeArrowheads="1"/>
          </p:cNvSpPr>
          <p:nvPr/>
        </p:nvSpPr>
        <p:spPr bwMode="gray">
          <a:xfrm>
            <a:off x="417600" y="6192000"/>
            <a:ext cx="2899833"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baseline="0" dirty="0" smtClean="0">
                <a:solidFill>
                  <a:srgbClr val="000000"/>
                </a:solidFill>
                <a:latin typeface="+mn-lt"/>
                <a:ea typeface="+mn-ea"/>
                <a:cs typeface="+mn-cs"/>
                <a:sym typeface="+mn-lt"/>
              </a:rPr>
              <a:t>デロイト トーマツ コンサルティング合同会社</a:t>
            </a:r>
            <a:endParaRPr lang="en-US" altLang="ja-JP" sz="1400" kern="1200" baseline="0" dirty="0">
              <a:solidFill>
                <a:srgbClr val="000000"/>
              </a:solidFill>
              <a:latin typeface="+mn-lt"/>
              <a:ea typeface="+mn-ea"/>
              <a:cs typeface="+mn-cs"/>
              <a:sym typeface="+mn-lt"/>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dirty="0" smtClean="0"/>
              <a:t>クライアント社名</a:t>
            </a:r>
            <a:endParaRPr kumimoji="1" lang="ja-JP" altLang="en-US" dirty="0"/>
          </a:p>
        </p:txBody>
      </p:sp>
      <p:pic>
        <p:nvPicPr>
          <p:cNvPr id="7" name="図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補足版） タイトルのみ_Proposal">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2"/>
            </p:custDataLst>
            <p:extLst>
              <p:ext uri="{D42A27DB-BD31-4B8C-83A1-F6EECF244321}">
                <p14:modId xmlns:p14="http://schemas.microsoft.com/office/powerpoint/2010/main" val="33695951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6175"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フッター プレースホルダ 2"/>
          <p:cNvSpPr>
            <a:spLocks noGrp="1"/>
          </p:cNvSpPr>
          <p:nvPr>
            <p:ph type="ftr" sz="quarter" idx="10"/>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4" name="スライド番号プレースホルダ 3"/>
          <p:cNvSpPr>
            <a:spLocks noGrp="1"/>
          </p:cNvSpPr>
          <p:nvPr>
            <p:ph type="sldNum" sz="quarter" idx="11"/>
          </p:nvPr>
        </p:nvSpPr>
        <p:spPr bwMode="gray"/>
        <p:txBody>
          <a:bodyPr/>
          <a:lstStyle>
            <a:lvl1pPr>
              <a:defRPr baseline="0">
                <a:solidFill>
                  <a:schemeClr val="tx1"/>
                </a:solidFill>
                <a:latin typeface="+mn-lt"/>
                <a:ea typeface="+mn-ea"/>
                <a:cs typeface="+mn-cs"/>
                <a:sym typeface="+mn-lt"/>
              </a:defRPr>
            </a:lvl1pPr>
          </a:lstStyle>
          <a:p>
            <a:fld id="{56E56C22-CD92-4A50-AAD1-E2171E0619BD}" type="slidenum">
              <a:rPr lang="ja-JP" altLang="en-US" smtClean="0"/>
              <a:pPr/>
              <a:t>‹#›</a:t>
            </a:fld>
            <a:endParaRPr lang="ja-JP" altLang="en-US" dirty="0"/>
          </a:p>
        </p:txBody>
      </p:sp>
      <p:sp>
        <p:nvSpPr>
          <p:cNvPr id="5" name="テキスト プレースホルダ 5"/>
          <p:cNvSpPr>
            <a:spLocks noGrp="1"/>
          </p:cNvSpPr>
          <p:nvPr>
            <p:ph type="body" sz="quarter" idx="14" hasCustomPrompt="1"/>
          </p:nvPr>
        </p:nvSpPr>
        <p:spPr bwMode="gray">
          <a:xfrm>
            <a:off x="417000" y="1009580"/>
            <a:ext cx="9072000" cy="468000"/>
          </a:xfrm>
          <a:prstGeom prst="rect">
            <a:avLst/>
          </a:prstGeom>
        </p:spPr>
        <p:txBody>
          <a:bodyPr lIns="0" tIns="0" rIns="0" bIns="0">
            <a:noAutofit/>
          </a:bodyPr>
          <a:lstStyle>
            <a:lvl1pPr marL="0" indent="0">
              <a:spcBef>
                <a:spcPts val="0"/>
              </a:spcBef>
              <a:defRPr sz="1400" baseline="0">
                <a:solidFill>
                  <a:schemeClr val="tx1"/>
                </a:solidFill>
                <a:latin typeface="+mn-lt"/>
                <a:ea typeface="+mn-ea"/>
                <a:cs typeface="+mn-cs"/>
                <a:sym typeface="+mn-lt"/>
              </a:defRPr>
            </a:lvl1pPr>
          </a:lstStyle>
          <a:p>
            <a:pPr lvl="0"/>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ja-JP" altLang="en-US" dirty="0"/>
          </a:p>
        </p:txBody>
      </p:sp>
      <p:sp>
        <p:nvSpPr>
          <p:cNvPr id="8" name="テキスト プレースホルダー 7"/>
          <p:cNvSpPr>
            <a:spLocks noGrp="1"/>
          </p:cNvSpPr>
          <p:nvPr>
            <p:ph type="body" sz="quarter" idx="15"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796521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6879097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7199"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E01102E1-88D9-4790-8615-AC810340BF51}" type="slidenum">
              <a:rPr lang="ja-JP" altLang="en-US" smtClean="0"/>
              <a:pPr/>
              <a:t>‹#›</a:t>
            </a:fld>
            <a:endParaRPr lang="ja-JP" altLang="en-US" dirty="0"/>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en-US" altLang="ja-JP" dirty="0" smtClean="0"/>
          </a:p>
          <a:p>
            <a:pPr lvl="0">
              <a:spcBef>
                <a:spcPts val="0"/>
              </a:spcBef>
            </a:pPr>
            <a:endParaRPr kumimoji="1" lang="ja-JP" altLang="en-US" dirty="0"/>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smtClean="0"/>
              <a:t>マスター テキストの書式設定</a:t>
            </a:r>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3227458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4445870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8223"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2917B94E-3120-478C-8085-A9F2B368A1AE}" type="slidenum">
              <a:rPr lang="ja-JP" altLang="en-US" smtClean="0"/>
              <a:pPr/>
              <a:t>‹#›</a:t>
            </a:fld>
            <a:endParaRPr lang="ja-JP" altLang="en-US" dirty="0"/>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12" name="テキスト プレースホルダ 5"/>
          <p:cNvSpPr>
            <a:spLocks noGrp="1"/>
          </p:cNvSpPr>
          <p:nvPr>
            <p:ph type="body" sz="quarter" idx="15"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en-US" altLang="ja-JP" dirty="0" smtClean="0"/>
          </a:p>
          <a:p>
            <a:pPr lvl="0">
              <a:spcBef>
                <a:spcPts val="0"/>
              </a:spcBef>
            </a:pPr>
            <a:endParaRPr kumimoji="1" lang="ja-JP" altLang="en-US" dirty="0"/>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smtClean="0"/>
              <a:t>マスター テキストの書式設定</a:t>
            </a:r>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dirty="0" smtClean="0"/>
              <a:t>マスター テキストの書式設定</a:t>
            </a:r>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p>
        </p:txBody>
      </p:sp>
      <p:sp>
        <p:nvSpPr>
          <p:cNvPr id="3" name="テキスト プレースホルダー 2"/>
          <p:cNvSpPr>
            <a:spLocks noGrp="1"/>
          </p:cNvSpPr>
          <p:nvPr>
            <p:ph type="body" sz="quarter" idx="18"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18" name="テキスト プレースホルダー 2"/>
          <p:cNvSpPr>
            <a:spLocks noGrp="1"/>
          </p:cNvSpPr>
          <p:nvPr>
            <p:ph type="body" sz="quarter" idx="19" hasCustomPrompt="1"/>
          </p:nvPr>
        </p:nvSpPr>
        <p:spPr bwMode="gray">
          <a:xfrm>
            <a:off x="5132388"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2998751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補足版） コンテンツ全面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26924291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9247"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4D9FACC8-259C-46ED-9283-8CCF027B3826}" type="slidenum">
              <a:rPr lang="ja-JP" altLang="en-US" smtClean="0"/>
              <a:pPr/>
              <a:t>‹#›</a:t>
            </a:fld>
            <a:endParaRPr lang="ja-JP" altLang="en-US" dirty="0"/>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ja-JP" dirty="0" smtClean="0"/>
              <a:t>福島</a:t>
            </a:r>
            <a:r>
              <a:rPr lang="en-US" altLang="ja-JP" dirty="0" smtClean="0"/>
              <a:t>12</a:t>
            </a:r>
            <a:r>
              <a:rPr lang="ja-JP" altLang="ja-JP" dirty="0" smtClean="0"/>
              <a:t>市町村への移住・定住の促進等に関する調査業務</a:t>
            </a:r>
            <a:endParaRPr lang="en-GB" altLang="en-GB" dirty="0" smtClean="0"/>
          </a:p>
        </p:txBody>
      </p:sp>
      <p:sp>
        <p:nvSpPr>
          <p:cNvPr id="8" name="テキスト プレースホルダ 5"/>
          <p:cNvSpPr>
            <a:spLocks noGrp="1"/>
          </p:cNvSpPr>
          <p:nvPr>
            <p:ph type="body" sz="quarter" idx="14"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dirty="0" smtClean="0"/>
              <a:t>補足文を入力（キーメッセージを補足する内容＜</a:t>
            </a:r>
            <a:r>
              <a:rPr kumimoji="1" lang="en-US" altLang="ja-JP" dirty="0" smtClean="0"/>
              <a:t>2</a:t>
            </a:r>
            <a:r>
              <a:rPr kumimoji="1" lang="ja-JP" altLang="en-US" dirty="0" smtClean="0"/>
              <a:t>行以内＞）</a:t>
            </a:r>
            <a:endParaRPr kumimoji="1" lang="en-US" altLang="ja-JP" dirty="0" smtClean="0"/>
          </a:p>
          <a:p>
            <a:pPr lvl="0">
              <a:spcBef>
                <a:spcPts val="0"/>
              </a:spcBef>
            </a:pPr>
            <a:endParaRPr kumimoji="1" lang="ja-JP" altLang="en-US" dirty="0"/>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vl5pPr marL="504000" indent="0">
              <a:buNone/>
              <a:defRPr/>
            </a:lvl5pPr>
          </a:lstStyle>
          <a:p>
            <a:pPr lvl="0"/>
            <a:r>
              <a:rPr lang="ja-JP" altLang="en-US" dirty="0" smtClean="0"/>
              <a:t>マスター テキストの書式設定</a:t>
            </a:r>
            <a:endParaRPr lang="en-US" altLang="ja-JP" dirty="0" smtClean="0"/>
          </a:p>
          <a:p>
            <a:pPr lvl="1"/>
            <a:r>
              <a:rPr lang="ja-JP" altLang="en-US" dirty="0" smtClean="0"/>
              <a:t>第 </a:t>
            </a:r>
            <a:r>
              <a:rPr lang="en-US" altLang="ja-JP" dirty="0" smtClean="0"/>
              <a:t>1 </a:t>
            </a:r>
            <a:r>
              <a:rPr lang="ja-JP" altLang="en-US" dirty="0" smtClean="0"/>
              <a:t>レベル</a:t>
            </a:r>
          </a:p>
          <a:p>
            <a:pPr lvl="2"/>
            <a:r>
              <a:rPr lang="ja-JP" altLang="en-US" dirty="0" smtClean="0"/>
              <a:t>第 </a:t>
            </a:r>
            <a:r>
              <a:rPr lang="en-US" altLang="ja-JP" dirty="0" smtClean="0"/>
              <a:t>2 </a:t>
            </a:r>
            <a:r>
              <a:rPr lang="ja-JP" altLang="en-US" dirty="0" smtClean="0"/>
              <a:t>レベル</a:t>
            </a:r>
          </a:p>
          <a:p>
            <a:pPr lvl="3"/>
            <a:r>
              <a:rPr lang="ja-JP" altLang="en-US" dirty="0" smtClean="0"/>
              <a:t>第 </a:t>
            </a:r>
            <a:r>
              <a:rPr lang="en-US" altLang="ja-JP" dirty="0" smtClean="0"/>
              <a:t>3 </a:t>
            </a:r>
            <a:r>
              <a:rPr lang="ja-JP" altLang="en-US" dirty="0" smtClean="0"/>
              <a:t>レベル</a:t>
            </a:r>
            <a:endParaRPr lang="en-US" altLang="ja-JP" dirty="0" smtClean="0"/>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dirty="0" smtClean="0"/>
              <a:t>キーメッセージを入力（本スライドで一番伝えたいこと＜名詞止め・体言止め不可＞）</a:t>
            </a:r>
            <a:endParaRPr kumimoji="1" lang="ja-JP" altLang="en-US" dirty="0"/>
          </a:p>
        </p:txBody>
      </p:sp>
    </p:spTree>
    <p:extLst>
      <p:ext uri="{BB962C8B-B14F-4D97-AF65-F5344CB8AC3E}">
        <p14:creationId xmlns:p14="http://schemas.microsoft.com/office/powerpoint/2010/main" val="32248587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14450965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7983"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smtClean="0"/>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dirty="0" smtClean="0"/>
              <a:t>表紙タイトル</a:t>
            </a:r>
            <a:endParaRPr lang="en-US" noProof="0" dirty="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dirty="0" smtClean="0"/>
              <a:t>表紙サブタイトル</a:t>
            </a:r>
            <a:endParaRPr lang="en-US" noProof="0" dirty="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smtClean="0"/>
              <a:t>マスター テキストの書式設定</a:t>
            </a:r>
          </a:p>
        </p:txBody>
      </p:sp>
    </p:spTree>
    <p:extLst>
      <p:ext uri="{BB962C8B-B14F-4D97-AF65-F5344CB8AC3E}">
        <p14:creationId xmlns:p14="http://schemas.microsoft.com/office/powerpoint/2010/main" val="2543739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基本版） 目次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15387006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9007"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smtClean="0"/>
              <a:t>マスター タイトルの書式設定</a:t>
            </a:r>
            <a:endParaRPr kumimoji="1" lang="ja-JP" altLang="en-US"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10" name="Text Box 37"/>
          <p:cNvSpPr txBox="1">
            <a:spLocks noChangeArrowheads="1"/>
          </p:cNvSpPr>
          <p:nvPr userDrawn="1"/>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a:t>
            </a:r>
            <a:r>
              <a:rPr lang="fr-FR" altLang="ja-JP" sz="900" kern="1200" dirty="0" err="1" smtClean="0">
                <a:solidFill>
                  <a:schemeClr val="tx1"/>
                </a:solidFill>
                <a:latin typeface="+mn-lt"/>
                <a:ea typeface="+mn-ea"/>
                <a:cs typeface="+mn-cs"/>
                <a:sym typeface="+mn-lt"/>
              </a:rPr>
              <a:t>Tohmatsu</a:t>
            </a:r>
            <a:r>
              <a:rPr lang="fr-FR" altLang="ja-JP" sz="900" kern="1200" dirty="0" smtClean="0">
                <a:solidFill>
                  <a:schemeClr val="tx1"/>
                </a:solidFill>
                <a:latin typeface="+mn-lt"/>
                <a:ea typeface="+mn-ea"/>
                <a:cs typeface="+mn-cs"/>
                <a:sym typeface="+mn-lt"/>
              </a:rPr>
              <a:t> Consulting LLC.</a:t>
            </a:r>
            <a:endParaRPr lang="en-US" altLang="ja-JP" sz="900" kern="1200" dirty="0">
              <a:solidFill>
                <a:schemeClr val="tx1"/>
              </a:solidFill>
              <a:latin typeface="+mn-lt"/>
              <a:ea typeface="+mn-ea"/>
              <a:cs typeface="+mn-cs"/>
              <a:sym typeface="+mn-lt"/>
            </a:endParaRPr>
          </a:p>
        </p:txBody>
      </p:sp>
    </p:spTree>
    <p:extLst>
      <p:ext uri="{BB962C8B-B14F-4D97-AF65-F5344CB8AC3E}">
        <p14:creationId xmlns:p14="http://schemas.microsoft.com/office/powerpoint/2010/main" val="29829031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5069065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0031"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smtClean="0"/>
              <a:t>マスター テキストの書式設定</a:t>
            </a:r>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11" name="Text Box 37"/>
          <p:cNvSpPr txBox="1">
            <a:spLocks noChangeArrowheads="1"/>
          </p:cNvSpPr>
          <p:nvPr userDrawn="1"/>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a:t>
            </a:r>
            <a:r>
              <a:rPr lang="fr-FR" altLang="ja-JP" sz="900" kern="1200" dirty="0" err="1" smtClean="0">
                <a:solidFill>
                  <a:schemeClr val="tx1"/>
                </a:solidFill>
                <a:latin typeface="+mn-lt"/>
                <a:ea typeface="+mn-ea"/>
                <a:cs typeface="+mn-cs"/>
                <a:sym typeface="+mn-lt"/>
              </a:rPr>
              <a:t>Tohmatsu</a:t>
            </a:r>
            <a:r>
              <a:rPr lang="fr-FR" altLang="ja-JP" sz="900" kern="1200" dirty="0" smtClean="0">
                <a:solidFill>
                  <a:schemeClr val="tx1"/>
                </a:solidFill>
                <a:latin typeface="+mn-lt"/>
                <a:ea typeface="+mn-ea"/>
                <a:cs typeface="+mn-cs"/>
                <a:sym typeface="+mn-lt"/>
              </a:rPr>
              <a:t> Consulting LLC.</a:t>
            </a:r>
            <a:endParaRPr lang="en-US" altLang="ja-JP" sz="900" kern="1200" dirty="0">
              <a:solidFill>
                <a:schemeClr val="tx1"/>
              </a:solidFill>
              <a:latin typeface="+mn-lt"/>
              <a:ea typeface="+mn-ea"/>
              <a:cs typeface="+mn-cs"/>
              <a:sym typeface="+mn-lt"/>
            </a:endParaRPr>
          </a:p>
        </p:txBody>
      </p:sp>
    </p:spTree>
    <p:extLst>
      <p:ext uri="{BB962C8B-B14F-4D97-AF65-F5344CB8AC3E}">
        <p14:creationId xmlns:p14="http://schemas.microsoft.com/office/powerpoint/2010/main" val="28940295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基本版） 中表紙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4015522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1055"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dirty="0" smtClean="0"/>
              <a:t>中表紙タイトル</a:t>
            </a:r>
          </a:p>
        </p:txBody>
      </p:sp>
      <p:sp>
        <p:nvSpPr>
          <p:cNvPr id="9"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0"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633268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基本版） タイトルのみ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42185663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2079"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0"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6893630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1011475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3103"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10"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1"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2250688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2"/>
            </p:custDataLst>
            <p:extLst>
              <p:ext uri="{D42A27DB-BD31-4B8C-83A1-F6EECF244321}">
                <p14:modId xmlns:p14="http://schemas.microsoft.com/office/powerpoint/2010/main" val="351215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4127"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14"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5"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7849385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Proposal">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2"/>
            </p:custDataLst>
            <p:extLst>
              <p:ext uri="{D42A27DB-BD31-4B8C-83A1-F6EECF244321}">
                <p14:modId xmlns:p14="http://schemas.microsoft.com/office/powerpoint/2010/main" val="3366733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5151" name="think-cell スライド" r:id="rId4" imgW="563" imgH="564" progId="TCLayout.ActiveDocument.1">
                  <p:embed/>
                </p:oleObj>
              </mc:Choice>
              <mc:Fallback>
                <p:oleObj name="think-cell スライド" r:id="rId4" imgW="563" imgH="56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dirty="0" smtClean="0"/>
              <a:t>Header</a:t>
            </a:r>
            <a:r>
              <a:rPr kumimoji="1" lang="ja-JP" altLang="en-US" dirty="0" smtClean="0"/>
              <a:t>を入力（スライドタイトル）</a:t>
            </a:r>
            <a:endParaRPr kumimoji="1" lang="ja-JP" altLang="en-US" dirty="0"/>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dirty="0" smtClean="0"/>
              <a:t>キーメッセージを入力（本スライドで一番伝えたいこと＜名詞止め・体言止め不可＞）</a:t>
            </a:r>
            <a:endParaRPr kumimoji="1" lang="ja-JP" altLang="en-US" dirty="0"/>
          </a:p>
        </p:txBody>
      </p:sp>
      <p:sp>
        <p:nvSpPr>
          <p:cNvPr id="12"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3"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383826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vmlDrawing" Target="../drawings/vmlDrawing1.v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slideLayout" Target="../slideLayouts/slideLayout12.xml"/><Relationship Id="rId7" Type="http://schemas.openxmlformats.org/officeDocument/2006/relationships/tags" Target="../tags/tag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vmlDrawing" Target="../drawings/vmlDrawing11.vml"/><Relationship Id="rId5"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extLst>
              <p:ext uri="{D42A27DB-BD31-4B8C-83A1-F6EECF244321}">
                <p14:modId xmlns:p14="http://schemas.microsoft.com/office/powerpoint/2010/main" val="3514709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4916" name="think-cell スライド" r:id="rId13" imgW="563" imgH="564" progId="TCLayout.ActiveDocument.1">
                  <p:embed/>
                </p:oleObj>
              </mc:Choice>
              <mc:Fallback>
                <p:oleObj name="think-cell スライド" r:id="rId13" imgW="563" imgH="564" progId="TCLayout.ActiveDocument.1">
                  <p:embed/>
                  <p:pic>
                    <p:nvPicPr>
                      <p:cNvPr id="0" name=""/>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dirty="0" smtClean="0"/>
              <a:t>キーメッセージを入力（本スライドで一番伝えたいこと＜名詞止め・体言止め不可＞）</a:t>
            </a:r>
            <a:endParaRPr lang="en-US" noProof="0" dirty="0"/>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Consulting LLC.</a:t>
            </a:r>
            <a:endParaRPr lang="en-US" altLang="ja-JP" sz="900" kern="1200" dirty="0">
              <a:solidFill>
                <a:schemeClr val="tx1"/>
              </a:solidFill>
              <a:latin typeface="+mn-lt"/>
              <a:ea typeface="+mn-ea"/>
              <a:cs typeface="+mn-cs"/>
              <a:sym typeface="+mn-lt"/>
            </a:endParaRPr>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dirty="0" smtClean="0"/>
              <a:t>マスター テキストの書式設定</a:t>
            </a:r>
            <a:endParaRPr kumimoji="1" lang="en-US" altLang="ja-JP" dirty="0" smtClean="0"/>
          </a:p>
          <a:p>
            <a:pPr lvl="1"/>
            <a:r>
              <a:rPr kumimoji="1" lang="ja-JP" altLang="en-US" dirty="0" smtClean="0"/>
              <a:t>第 </a:t>
            </a:r>
            <a:r>
              <a:rPr kumimoji="1" lang="en-US" altLang="ja-JP" dirty="0" smtClean="0"/>
              <a:t>1 </a:t>
            </a:r>
            <a:r>
              <a:rPr kumimoji="1" lang="ja-JP" altLang="en-US" dirty="0" smtClean="0"/>
              <a:t>レベル</a:t>
            </a:r>
            <a:endParaRPr kumimoji="1" lang="en-US" altLang="ja-JP" dirty="0" smtClean="0"/>
          </a:p>
          <a:p>
            <a:pPr lvl="2"/>
            <a:r>
              <a:rPr kumimoji="1" lang="ja-JP" altLang="en-US" dirty="0" smtClean="0"/>
              <a:t>第 </a:t>
            </a:r>
            <a:r>
              <a:rPr kumimoji="1" lang="en-US" altLang="ja-JP" dirty="0" smtClean="0"/>
              <a:t>2 </a:t>
            </a:r>
            <a:r>
              <a:rPr kumimoji="1" lang="ja-JP" altLang="en-US" dirty="0" smtClean="0"/>
              <a:t>レベル</a:t>
            </a:r>
            <a:endParaRPr kumimoji="1" lang="en-US" altLang="ja-JP" dirty="0" smtClean="0"/>
          </a:p>
          <a:p>
            <a:pPr lvl="3"/>
            <a:r>
              <a:rPr kumimoji="1" lang="ja-JP" altLang="en-US" dirty="0" smtClean="0"/>
              <a:t>第 </a:t>
            </a:r>
            <a:r>
              <a:rPr kumimoji="1" lang="en-US" altLang="ja-JP" dirty="0" smtClean="0"/>
              <a:t>3 </a:t>
            </a:r>
            <a:r>
              <a:rPr kumimoji="1" lang="ja-JP" altLang="en-US" dirty="0" smtClean="0"/>
              <a:t>レベル</a:t>
            </a:r>
            <a:endParaRPr kumimoji="1" lang="en-US" altLang="ja-JP" dirty="0" smtClean="0"/>
          </a:p>
        </p:txBody>
      </p:sp>
      <p:sp>
        <p:nvSpPr>
          <p:cNvPr id="14"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16"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11" r:id="rId3"/>
    <p:sldLayoutId id="2147483912" r:id="rId4"/>
    <p:sldLayoutId id="2147483934" r:id="rId5"/>
    <p:sldLayoutId id="2147483936" r:id="rId6"/>
    <p:sldLayoutId id="2147483937" r:id="rId7"/>
    <p:sldLayoutId id="2147483938" r:id="rId8"/>
    <p:sldLayoutId id="2147483939" r:id="rId9"/>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7"/>
            </p:custDataLst>
            <p:extLst>
              <p:ext uri="{D42A27DB-BD31-4B8C-83A1-F6EECF244321}">
                <p14:modId xmlns:p14="http://schemas.microsoft.com/office/powerpoint/2010/main" val="2212474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5940" name="think-cell スライド" r:id="rId8" imgW="563" imgH="564" progId="TCLayout.ActiveDocument.1">
                  <p:embed/>
                </p:oleObj>
              </mc:Choice>
              <mc:Fallback>
                <p:oleObj name="think-cell スライド" r:id="rId8" imgW="563" imgH="564"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dirty="0" smtClean="0"/>
              <a:t>キーメッセージを入力（本スライドで一番伝えたいこと＜名詞止め・体言止め不可＞）</a:t>
            </a:r>
            <a:endParaRPr lang="en-US" noProof="0" dirty="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lang="ja-JP" altLang="ja-JP" dirty="0" smtClean="0"/>
              <a:t>福島</a:t>
            </a:r>
            <a:r>
              <a:rPr lang="en-US" altLang="ja-JP" dirty="0" smtClean="0"/>
              <a:t>12</a:t>
            </a:r>
            <a:r>
              <a:rPr lang="ja-JP" altLang="ja-JP" dirty="0" smtClean="0"/>
              <a:t>市町村への移住・定住の促進等に関する調査業務</a:t>
            </a:r>
            <a:endParaRPr kumimoji="1" lang="en-GB" altLang="en-GB" dirty="0" smtClean="0"/>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dirty="0"/>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fr-FR" altLang="ja-JP" sz="900" kern="1200" dirty="0" smtClean="0">
                <a:solidFill>
                  <a:schemeClr val="tx1"/>
                </a:solidFill>
                <a:latin typeface="+mn-lt"/>
                <a:ea typeface="+mn-ea"/>
                <a:cs typeface="+mn-cs"/>
                <a:sym typeface="+mn-lt"/>
              </a:rPr>
              <a:t>© 2020. For information, contact Deloitte </a:t>
            </a:r>
            <a:r>
              <a:rPr lang="fr-FR" altLang="ja-JP" sz="900" kern="1200" dirty="0" err="1" smtClean="0">
                <a:solidFill>
                  <a:schemeClr val="tx1"/>
                </a:solidFill>
                <a:latin typeface="+mn-lt"/>
                <a:ea typeface="+mn-ea"/>
                <a:cs typeface="+mn-cs"/>
                <a:sym typeface="+mn-lt"/>
              </a:rPr>
              <a:t>Tohmatsu</a:t>
            </a:r>
            <a:r>
              <a:rPr lang="fr-FR" altLang="ja-JP" sz="900" kern="1200" dirty="0" smtClean="0">
                <a:solidFill>
                  <a:schemeClr val="tx1"/>
                </a:solidFill>
                <a:latin typeface="+mn-lt"/>
                <a:ea typeface="+mn-ea"/>
                <a:cs typeface="+mn-cs"/>
                <a:sym typeface="+mn-lt"/>
              </a:rPr>
              <a:t> Consulting LLC.</a:t>
            </a:r>
            <a:endParaRPr lang="en-US" altLang="ja-JP" sz="900" kern="1200" dirty="0">
              <a:solidFill>
                <a:schemeClr val="tx1"/>
              </a:solidFill>
              <a:latin typeface="+mn-lt"/>
              <a:ea typeface="+mn-ea"/>
              <a:cs typeface="+mn-cs"/>
              <a:sym typeface="+mn-lt"/>
            </a:endParaRPr>
          </a:p>
        </p:txBody>
      </p:sp>
      <p:sp>
        <p:nvSpPr>
          <p:cNvPr id="3" name="テキスト プレースホルダー 2"/>
          <p:cNvSpPr>
            <a:spLocks noGrp="1"/>
          </p:cNvSpPr>
          <p:nvPr>
            <p:ph type="body" idx="1"/>
          </p:nvPr>
        </p:nvSpPr>
        <p:spPr bwMode="gray">
          <a:xfrm>
            <a:off x="417600" y="1476000"/>
            <a:ext cx="9072000" cy="4824000"/>
          </a:xfrm>
          <a:prstGeom prst="rect">
            <a:avLst/>
          </a:prstGeom>
        </p:spPr>
        <p:txBody>
          <a:bodyPr vert="horz" lIns="0" tIns="0" rIns="0" bIns="0" rtlCol="0">
            <a:normAutofit/>
          </a:bodyPr>
          <a:lstStyle/>
          <a:p>
            <a:pPr lvl="0"/>
            <a:r>
              <a:rPr kumimoji="1" lang="ja-JP" altLang="en-US" dirty="0" smtClean="0"/>
              <a:t>マスター テキストの書式設定</a:t>
            </a:r>
            <a:endParaRPr kumimoji="1" lang="en-US" altLang="ja-JP" dirty="0" smtClean="0"/>
          </a:p>
          <a:p>
            <a:pPr lvl="1"/>
            <a:r>
              <a:rPr kumimoji="1" lang="ja-JP" altLang="en-US" dirty="0" smtClean="0"/>
              <a:t>第 </a:t>
            </a:r>
            <a:r>
              <a:rPr kumimoji="1" lang="en-US" altLang="ja-JP" dirty="0" smtClean="0"/>
              <a:t>1 </a:t>
            </a:r>
            <a:r>
              <a:rPr kumimoji="1" lang="ja-JP" altLang="en-US" dirty="0" smtClean="0"/>
              <a:t>レベル</a:t>
            </a:r>
          </a:p>
          <a:p>
            <a:pPr lvl="2"/>
            <a:r>
              <a:rPr kumimoji="1" lang="ja-JP" altLang="en-US" dirty="0" smtClean="0"/>
              <a:t>第 </a:t>
            </a:r>
            <a:r>
              <a:rPr kumimoji="1" lang="en-US" altLang="ja-JP" dirty="0" smtClean="0"/>
              <a:t>2 </a:t>
            </a:r>
            <a:r>
              <a:rPr kumimoji="1" lang="ja-JP" altLang="en-US" dirty="0" smtClean="0"/>
              <a:t>レベル</a:t>
            </a:r>
          </a:p>
          <a:p>
            <a:pPr lvl="3"/>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 id="2147483941" r:id="rId2"/>
    <p:sldLayoutId id="2147483949" r:id="rId3"/>
    <p:sldLayoutId id="2147483950" r:id="rId4"/>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dt="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vmlDrawing" Target="../drawings/vmlDrawing16.vml"/><Relationship Id="rId5" Type="http://schemas.openxmlformats.org/officeDocument/2006/relationships/image" Target="../media/image3.emf"/><Relationship Id="rId4" Type="http://schemas.openxmlformats.org/officeDocument/2006/relationships/oleObject" Target="../embeddings/oleObject1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オブジェクト 6" hidden="1"/>
          <p:cNvGraphicFramePr>
            <a:graphicFrameLocks noChangeAspect="1"/>
          </p:cNvGraphicFramePr>
          <p:nvPr>
            <p:custDataLst>
              <p:tags r:id="rId2"/>
            </p:custDataLst>
            <p:extLst>
              <p:ext uri="{D42A27DB-BD31-4B8C-83A1-F6EECF244321}">
                <p14:modId xmlns:p14="http://schemas.microsoft.com/office/powerpoint/2010/main" val="42526174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8851" name="think-cell スライド" r:id="rId4" imgW="353" imgH="353" progId="TCLayout.ActiveDocument.1">
                  <p:embed/>
                </p:oleObj>
              </mc:Choice>
              <mc:Fallback>
                <p:oleObj name="think-cell スライド" r:id="rId4" imgW="353" imgH="353"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13" name="Group 64"/>
          <p:cNvGraphicFramePr>
            <a:graphicFrameLocks/>
          </p:cNvGraphicFramePr>
          <p:nvPr>
            <p:extLst>
              <p:ext uri="{D42A27DB-BD31-4B8C-83A1-F6EECF244321}">
                <p14:modId xmlns:p14="http://schemas.microsoft.com/office/powerpoint/2010/main" val="2162656213"/>
              </p:ext>
            </p:extLst>
          </p:nvPr>
        </p:nvGraphicFramePr>
        <p:xfrm>
          <a:off x="83124" y="696629"/>
          <a:ext cx="9763679" cy="6104694"/>
        </p:xfrm>
        <a:graphic>
          <a:graphicData uri="http://schemas.openxmlformats.org/drawingml/2006/table">
            <a:tbl>
              <a:tblPr/>
              <a:tblGrid>
                <a:gridCol w="1691888">
                  <a:extLst>
                    <a:ext uri="{9D8B030D-6E8A-4147-A177-3AD203B41FA5}">
                      <a16:colId xmlns:a16="http://schemas.microsoft.com/office/drawing/2014/main" xmlns="" val="20000"/>
                    </a:ext>
                  </a:extLst>
                </a:gridCol>
                <a:gridCol w="1330925">
                  <a:extLst>
                    <a:ext uri="{9D8B030D-6E8A-4147-A177-3AD203B41FA5}">
                      <a16:colId xmlns:a16="http://schemas.microsoft.com/office/drawing/2014/main" xmlns="" val="1215774224"/>
                    </a:ext>
                  </a:extLst>
                </a:gridCol>
                <a:gridCol w="1352708">
                  <a:extLst>
                    <a:ext uri="{9D8B030D-6E8A-4147-A177-3AD203B41FA5}">
                      <a16:colId xmlns:a16="http://schemas.microsoft.com/office/drawing/2014/main" xmlns="" val="20001"/>
                    </a:ext>
                  </a:extLst>
                </a:gridCol>
                <a:gridCol w="1337593">
                  <a:extLst>
                    <a:ext uri="{9D8B030D-6E8A-4147-A177-3AD203B41FA5}">
                      <a16:colId xmlns:a16="http://schemas.microsoft.com/office/drawing/2014/main" xmlns="" val="3221060549"/>
                    </a:ext>
                  </a:extLst>
                </a:gridCol>
                <a:gridCol w="1345150">
                  <a:extLst>
                    <a:ext uri="{9D8B030D-6E8A-4147-A177-3AD203B41FA5}">
                      <a16:colId xmlns:a16="http://schemas.microsoft.com/office/drawing/2014/main" xmlns="" val="1831860467"/>
                    </a:ext>
                  </a:extLst>
                </a:gridCol>
                <a:gridCol w="1360265">
                  <a:extLst>
                    <a:ext uri="{9D8B030D-6E8A-4147-A177-3AD203B41FA5}">
                      <a16:colId xmlns:a16="http://schemas.microsoft.com/office/drawing/2014/main" xmlns="" val="20002"/>
                    </a:ext>
                  </a:extLst>
                </a:gridCol>
                <a:gridCol w="1345150">
                  <a:extLst>
                    <a:ext uri="{9D8B030D-6E8A-4147-A177-3AD203B41FA5}">
                      <a16:colId xmlns:a16="http://schemas.microsoft.com/office/drawing/2014/main" xmlns="" val="2029478658"/>
                    </a:ext>
                  </a:extLst>
                </a:gridCol>
              </a:tblGrid>
              <a:tr h="344129">
                <a:tc>
                  <a:txBody>
                    <a:bodyPr/>
                    <a:lstStyle/>
                    <a:p>
                      <a:pPr algn="l"/>
                      <a:endParaRPr lang="en-US" altLang="ja-JP" sz="1100" b="1" dirty="0">
                        <a:solidFill>
                          <a:schemeClr val="bg1"/>
                        </a:solidFill>
                        <a:latin typeface="+mn-lt"/>
                        <a:cs typeface="+mn-cs"/>
                        <a:sym typeface="+mn-lt"/>
                      </a:endParaRPr>
                    </a:p>
                  </a:txBody>
                  <a:tcPr marL="0" marR="0" marT="0" marB="0" anchor="ctr" horzOverflow="overflow">
                    <a:lnL cap="flat">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rowSpan="2">
                  <a:txBody>
                    <a:bodyPr/>
                    <a:lstStyle/>
                    <a:p>
                      <a:pPr algn="ctr"/>
                      <a:r>
                        <a:rPr lang="ja-JP" altLang="en-US" sz="1100" b="1" dirty="0" smtClean="0">
                          <a:solidFill>
                            <a:schemeClr val="bg1"/>
                          </a:solidFill>
                          <a:latin typeface="+mn-lt"/>
                          <a:cs typeface="+mn-cs"/>
                          <a:sym typeface="+mn-lt"/>
                        </a:rPr>
                        <a:t>ア．推進体制整備</a:t>
                      </a:r>
                      <a:endParaRPr lang="en-US" altLang="ja-JP" sz="1100" b="1" dirty="0">
                        <a:solidFill>
                          <a:schemeClr val="bg1"/>
                        </a:solidFill>
                        <a:latin typeface="+mn-lt"/>
                        <a:cs typeface="+mn-cs"/>
                        <a:sym typeface="+mn-lt"/>
                      </a:endParaRPr>
                    </a:p>
                  </a:txBody>
                  <a:tcPr marL="0" marR="0" marT="0" marB="0" anchor="ctr" horzOverflow="overflow">
                    <a:lnL cap="flat">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rgbClr val="86BC25"/>
                    </a:solidFill>
                  </a:tcPr>
                </a:tc>
                <a:tc gridSpan="3">
                  <a:txBody>
                    <a:bodyPr/>
                    <a:lstStyle/>
                    <a:p>
                      <a:pPr algn="ctr"/>
                      <a:r>
                        <a:rPr lang="ja-JP" altLang="en-US" sz="1100" b="1" dirty="0" smtClean="0">
                          <a:solidFill>
                            <a:schemeClr val="bg1"/>
                          </a:solidFill>
                          <a:latin typeface="+mn-lt"/>
                          <a:cs typeface="+mn-cs"/>
                          <a:sym typeface="+mn-lt"/>
                        </a:rPr>
                        <a:t>イ</a:t>
                      </a:r>
                      <a:r>
                        <a:rPr lang="en-US" altLang="ja-JP" sz="1100" b="1" dirty="0" smtClean="0">
                          <a:solidFill>
                            <a:schemeClr val="bg1"/>
                          </a:solidFill>
                          <a:latin typeface="+mn-lt"/>
                          <a:cs typeface="+mn-cs"/>
                          <a:sym typeface="+mn-lt"/>
                        </a:rPr>
                        <a:t>. </a:t>
                      </a:r>
                      <a:r>
                        <a:rPr lang="ja-JP" altLang="en-US" sz="1100" b="1" dirty="0" smtClean="0">
                          <a:solidFill>
                            <a:schemeClr val="bg1"/>
                          </a:solidFill>
                          <a:latin typeface="+mn-lt"/>
                          <a:cs typeface="+mn-cs"/>
                          <a:sym typeface="+mn-lt"/>
                        </a:rPr>
                        <a:t>ターゲット層への働きかけ</a:t>
                      </a:r>
                      <a:endParaRPr lang="en-US" altLang="ja-JP" sz="1100" b="1" dirty="0">
                        <a:solidFill>
                          <a:schemeClr val="bg1"/>
                        </a:solidFill>
                        <a:latin typeface="+mn-lt"/>
                        <a:cs typeface="+mn-cs"/>
                        <a:sym typeface="+mn-lt"/>
                      </a:endParaRPr>
                    </a:p>
                  </a:txBody>
                  <a:tcPr marL="0" marR="0" marT="0" marB="0" anchor="ctr" horzOverflow="overflow">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chemeClr val="accent1">
                        <a:lumMod val="75000"/>
                      </a:schemeClr>
                    </a:solidFill>
                  </a:tcPr>
                </a:tc>
                <a:tc hMerge="1">
                  <a:txBody>
                    <a:bodyPr/>
                    <a:lstStyle/>
                    <a:p>
                      <a:pPr algn="ctr"/>
                      <a:endParaRPr lang="en-US" altLang="ja-JP" sz="1100" b="1" dirty="0">
                        <a:solidFill>
                          <a:schemeClr val="bg1"/>
                        </a:solidFill>
                        <a:latin typeface="+mn-lt"/>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algn="ctr"/>
                      <a:endParaRPr lang="en-US" altLang="ja-JP" sz="1100" b="1" dirty="0">
                        <a:solidFill>
                          <a:schemeClr val="bg1"/>
                        </a:solidFill>
                        <a:latin typeface="+mn-lt"/>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chemeClr val="accent1"/>
                    </a:solidFill>
                  </a:tcPr>
                </a:tc>
                <a:tc rowSpan="2">
                  <a:txBody>
                    <a:bodyPr/>
                    <a:lstStyle/>
                    <a:p>
                      <a:pPr algn="ctr"/>
                      <a:r>
                        <a:rPr lang="ja-JP" altLang="en-US" sz="1100" b="1" dirty="0" smtClean="0">
                          <a:solidFill>
                            <a:schemeClr val="bg1"/>
                          </a:solidFill>
                          <a:latin typeface="+mn-lt"/>
                          <a:cs typeface="+mn-cs"/>
                          <a:sym typeface="+mn-lt"/>
                        </a:rPr>
                        <a:t>ウ</a:t>
                      </a:r>
                      <a:r>
                        <a:rPr lang="en-US" altLang="ja-JP" sz="1100" b="1" dirty="0" smtClean="0">
                          <a:solidFill>
                            <a:schemeClr val="bg1"/>
                          </a:solidFill>
                          <a:latin typeface="+mn-lt"/>
                          <a:cs typeface="+mn-cs"/>
                          <a:sym typeface="+mn-lt"/>
                        </a:rPr>
                        <a:t>. </a:t>
                      </a:r>
                      <a:r>
                        <a:rPr lang="ja-JP" altLang="en-US" sz="1100" b="1" dirty="0" smtClean="0">
                          <a:solidFill>
                            <a:schemeClr val="bg1"/>
                          </a:solidFill>
                          <a:latin typeface="+mn-lt"/>
                          <a:cs typeface="+mn-cs"/>
                          <a:sym typeface="+mn-lt"/>
                        </a:rPr>
                        <a:t>移住者の受入れ</a:t>
                      </a:r>
                      <a:r>
                        <a:rPr lang="en-US" altLang="ja-JP" sz="1100" b="1" dirty="0" smtClean="0">
                          <a:solidFill>
                            <a:schemeClr val="bg1"/>
                          </a:solidFill>
                          <a:latin typeface="+mn-lt"/>
                          <a:cs typeface="+mn-cs"/>
                          <a:sym typeface="+mn-lt"/>
                        </a:rPr>
                        <a:t/>
                      </a:r>
                      <a:br>
                        <a:rPr lang="en-US" altLang="ja-JP" sz="1100" b="1" dirty="0" smtClean="0">
                          <a:solidFill>
                            <a:schemeClr val="bg1"/>
                          </a:solidFill>
                          <a:latin typeface="+mn-lt"/>
                          <a:cs typeface="+mn-cs"/>
                          <a:sym typeface="+mn-lt"/>
                        </a:rPr>
                      </a:br>
                      <a:r>
                        <a:rPr lang="ja-JP" altLang="en-US" sz="1100" b="1" dirty="0" smtClean="0">
                          <a:solidFill>
                            <a:schemeClr val="bg1"/>
                          </a:solidFill>
                          <a:latin typeface="+mn-lt"/>
                          <a:cs typeface="+mn-cs"/>
                          <a:sym typeface="+mn-lt"/>
                        </a:rPr>
                        <a:t>準備</a:t>
                      </a:r>
                      <a:endParaRPr lang="en-US" altLang="ja-JP" sz="1100" b="1" dirty="0">
                        <a:solidFill>
                          <a:schemeClr val="bg1"/>
                        </a:solidFill>
                        <a:latin typeface="+mn-lt"/>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rgbClr val="43B02A"/>
                    </a:solidFill>
                  </a:tcPr>
                </a:tc>
                <a:tc rowSpan="2">
                  <a:txBody>
                    <a:bodyPr/>
                    <a:lstStyle/>
                    <a:p>
                      <a:pPr algn="ctr"/>
                      <a:r>
                        <a:rPr lang="ja-JP" altLang="en-US" sz="1100" b="1" dirty="0" smtClean="0">
                          <a:solidFill>
                            <a:schemeClr val="bg1"/>
                          </a:solidFill>
                          <a:latin typeface="+mn-lt"/>
                          <a:cs typeface="+mn-cs"/>
                          <a:sym typeface="+mn-lt"/>
                        </a:rPr>
                        <a:t>エ</a:t>
                      </a:r>
                      <a:r>
                        <a:rPr lang="en-US" altLang="ja-JP" sz="1100" b="1" dirty="0" smtClean="0">
                          <a:solidFill>
                            <a:schemeClr val="bg1"/>
                          </a:solidFill>
                          <a:latin typeface="+mn-lt"/>
                          <a:cs typeface="+mn-cs"/>
                          <a:sym typeface="+mn-lt"/>
                        </a:rPr>
                        <a:t>. </a:t>
                      </a:r>
                      <a:r>
                        <a:rPr lang="ja-JP" altLang="en-US" sz="1100" b="1" dirty="0" smtClean="0">
                          <a:solidFill>
                            <a:schemeClr val="bg1"/>
                          </a:solidFill>
                          <a:latin typeface="+mn-lt"/>
                          <a:cs typeface="+mn-cs"/>
                          <a:sym typeface="+mn-lt"/>
                        </a:rPr>
                        <a:t>定住に向けた</a:t>
                      </a:r>
                      <a:r>
                        <a:rPr lang="en-US" altLang="ja-JP" sz="1100" b="1" dirty="0" smtClean="0">
                          <a:solidFill>
                            <a:schemeClr val="bg1"/>
                          </a:solidFill>
                          <a:latin typeface="+mn-lt"/>
                          <a:cs typeface="+mn-cs"/>
                          <a:sym typeface="+mn-lt"/>
                        </a:rPr>
                        <a:t/>
                      </a:r>
                      <a:br>
                        <a:rPr lang="en-US" altLang="ja-JP" sz="1100" b="1" dirty="0" smtClean="0">
                          <a:solidFill>
                            <a:schemeClr val="bg1"/>
                          </a:solidFill>
                          <a:latin typeface="+mn-lt"/>
                          <a:cs typeface="+mn-cs"/>
                          <a:sym typeface="+mn-lt"/>
                        </a:rPr>
                      </a:br>
                      <a:r>
                        <a:rPr lang="ja-JP" altLang="en-US" sz="1100" b="1" dirty="0" smtClean="0">
                          <a:solidFill>
                            <a:schemeClr val="bg1"/>
                          </a:solidFill>
                          <a:latin typeface="+mn-lt"/>
                          <a:cs typeface="+mn-cs"/>
                          <a:sym typeface="+mn-lt"/>
                        </a:rPr>
                        <a:t>取組</a:t>
                      </a:r>
                      <a:endParaRPr lang="en-US" altLang="ja-JP" sz="1100" b="1" dirty="0">
                        <a:solidFill>
                          <a:schemeClr val="bg1"/>
                        </a:solidFill>
                        <a:latin typeface="+mn-lt"/>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rgbClr val="046A38"/>
                    </a:solidFill>
                  </a:tcPr>
                </a:tc>
                <a:extLst>
                  <a:ext uri="{0D108BD9-81ED-4DB2-BD59-A6C34878D82A}">
                    <a16:rowId xmlns:a16="http://schemas.microsoft.com/office/drawing/2014/main" xmlns="" val="10000"/>
                  </a:ext>
                </a:extLst>
              </a:tr>
              <a:tr h="248884">
                <a:tc>
                  <a:txBody>
                    <a:bodyPr/>
                    <a:lstStyle/>
                    <a:p>
                      <a:pPr algn="l"/>
                      <a:endParaRPr lang="en-US" altLang="ja-JP" sz="1100" b="1" dirty="0">
                        <a:solidFill>
                          <a:schemeClr val="bg1"/>
                        </a:solidFill>
                        <a:latin typeface="+mn-lt"/>
                        <a:cs typeface="+mn-cs"/>
                        <a:sym typeface="+mn-lt"/>
                      </a:endParaRPr>
                    </a:p>
                  </a:txBody>
                  <a:tcPr marL="0" marR="0" marT="0" marB="0" anchor="ctr" horzOverflow="overflow">
                    <a:lnL cap="flat">
                      <a:noFill/>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vMerge="1">
                  <a:txBody>
                    <a:bodyPr/>
                    <a:lstStyle/>
                    <a:p>
                      <a:pPr algn="l"/>
                      <a:endParaRPr lang="en-US" altLang="ja-JP" sz="1200" b="1" dirty="0">
                        <a:solidFill>
                          <a:schemeClr val="bg1"/>
                        </a:solidFill>
                        <a:latin typeface="+mn-lt"/>
                        <a:cs typeface="+mn-cs"/>
                        <a:sym typeface="+mn-lt"/>
                      </a:endParaRPr>
                    </a:p>
                  </a:txBody>
                  <a:tcPr marL="0" marR="0" marT="0" marB="0" anchor="ctr" horzOverflow="overflow">
                    <a:lnL cap="flat">
                      <a:noFill/>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algn="ctr"/>
                      <a:r>
                        <a:rPr lang="ja-JP" altLang="en-US" sz="1100" b="1" dirty="0" smtClean="0">
                          <a:solidFill>
                            <a:schemeClr val="bg1"/>
                          </a:solidFill>
                          <a:latin typeface="+mn-lt"/>
                          <a:cs typeface="+mn-cs"/>
                          <a:sym typeface="+mn-lt"/>
                        </a:rPr>
                        <a:t>魅力の磨き上げ</a:t>
                      </a:r>
                      <a:endParaRPr lang="en-US" altLang="ja-JP" sz="1100" b="1" dirty="0">
                        <a:solidFill>
                          <a:schemeClr val="bg1"/>
                        </a:solidFill>
                        <a:latin typeface="+mn-lt"/>
                        <a:cs typeface="+mn-cs"/>
                        <a:sym typeface="+mn-lt"/>
                      </a:endParaRPr>
                    </a:p>
                  </a:txBody>
                  <a:tcPr marL="0" marR="0" marT="0" marB="0" anchor="ctr" horzOverflow="overflow">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accent1">
                        <a:lumMod val="75000"/>
                      </a:schemeClr>
                    </a:solidFill>
                  </a:tcPr>
                </a:tc>
                <a:tc>
                  <a:txBody>
                    <a:bodyPr/>
                    <a:lstStyle/>
                    <a:p>
                      <a:pPr algn="ctr"/>
                      <a:r>
                        <a:rPr lang="ja-JP" altLang="en-US" sz="1100" b="1" smtClean="0">
                          <a:solidFill>
                            <a:schemeClr val="bg1"/>
                          </a:solidFill>
                          <a:latin typeface="+mn-lt"/>
                          <a:cs typeface="+mn-cs"/>
                          <a:sym typeface="+mn-lt"/>
                        </a:rPr>
                        <a:t>情報</a:t>
                      </a:r>
                      <a:r>
                        <a:rPr lang="ja-JP" altLang="en-US" sz="1100" b="1" smtClean="0">
                          <a:solidFill>
                            <a:schemeClr val="bg1"/>
                          </a:solidFill>
                          <a:latin typeface="+mn-lt"/>
                          <a:cs typeface="+mn-cs"/>
                          <a:sym typeface="+mn-lt"/>
                        </a:rPr>
                        <a:t>発信・体験</a:t>
                      </a:r>
                      <a:endParaRPr lang="en-US" altLang="ja-JP" sz="1100" b="1" dirty="0">
                        <a:solidFill>
                          <a:schemeClr val="bg1"/>
                        </a:solidFill>
                        <a:latin typeface="+mn-lt"/>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accent1">
                        <a:lumMod val="75000"/>
                      </a:schemeClr>
                    </a:solidFill>
                  </a:tcPr>
                </a:tc>
                <a:tc>
                  <a:txBody>
                    <a:bodyPr/>
                    <a:lstStyle/>
                    <a:p>
                      <a:pPr algn="ctr"/>
                      <a:r>
                        <a:rPr lang="ja-JP" altLang="en-US" sz="1100" b="1" dirty="0" smtClean="0">
                          <a:solidFill>
                            <a:schemeClr val="bg1"/>
                          </a:solidFill>
                          <a:latin typeface="+mn-lt"/>
                          <a:cs typeface="+mn-cs"/>
                          <a:sym typeface="+mn-lt"/>
                        </a:rPr>
                        <a:t>獲得に向けた働きかけ</a:t>
                      </a:r>
                      <a:endParaRPr lang="en-US" altLang="ja-JP" sz="1100" b="1" dirty="0" smtClean="0">
                        <a:solidFill>
                          <a:schemeClr val="bg1"/>
                        </a:solidFill>
                        <a:latin typeface="+mn-lt"/>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accent1">
                        <a:lumMod val="75000"/>
                      </a:schemeClr>
                    </a:solidFill>
                  </a:tcPr>
                </a:tc>
                <a:tc vMerge="1">
                  <a:txBody>
                    <a:bodyPr/>
                    <a:lstStyle/>
                    <a:p>
                      <a:pPr algn="ctr"/>
                      <a:endParaRPr lang="en-US" altLang="ja-JP" sz="1200" b="1" dirty="0">
                        <a:solidFill>
                          <a:schemeClr val="bg1"/>
                        </a:solidFill>
                        <a:latin typeface="+mn-lt"/>
                        <a:cs typeface="+mn-cs"/>
                        <a:sym typeface="+mn-lt"/>
                      </a:endParaRPr>
                    </a:p>
                  </a:txBody>
                  <a:tcPr marL="36000" marR="36000" marT="72000" marB="720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accent2"/>
                    </a:solidFill>
                  </a:tcPr>
                </a:tc>
                <a:tc vMerge="1">
                  <a:txBody>
                    <a:bodyPr/>
                    <a:lstStyle/>
                    <a:p>
                      <a:pPr algn="ctr"/>
                      <a:endParaRPr lang="en-US" altLang="ja-JP" sz="1200" b="1" dirty="0">
                        <a:solidFill>
                          <a:schemeClr val="bg1"/>
                        </a:solidFill>
                        <a:latin typeface="+mn-lt"/>
                        <a:cs typeface="+mn-cs"/>
                        <a:sym typeface="+mn-lt"/>
                      </a:endParaRPr>
                    </a:p>
                  </a:txBody>
                  <a:tcPr marL="36000" marR="36000" marT="72000" marB="720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rgbClr val="046A38"/>
                    </a:solidFill>
                  </a:tcPr>
                </a:tc>
                <a:extLst>
                  <a:ext uri="{0D108BD9-81ED-4DB2-BD59-A6C34878D82A}">
                    <a16:rowId xmlns:a16="http://schemas.microsoft.com/office/drawing/2014/main" xmlns="" val="1340906325"/>
                  </a:ext>
                </a:extLst>
              </a:tr>
              <a:tr h="1362874">
                <a:tc>
                  <a:txBody>
                    <a:bodyPr/>
                    <a:lstStyle/>
                    <a:p>
                      <a:pPr marL="0" marR="0" lvl="0" indent="0" algn="l" defTabSz="914400" rtl="0" eaLnBrk="1" fontAlgn="base" latinLnBrk="0" hangingPunct="1">
                        <a:lnSpc>
                          <a:spcPct val="100000"/>
                        </a:lnSpc>
                        <a:spcBef>
                          <a:spcPts val="0"/>
                        </a:spcBef>
                        <a:spcAft>
                          <a:spcPct val="0"/>
                        </a:spcAft>
                        <a:buClr>
                          <a:schemeClr val="tx1"/>
                        </a:buClr>
                        <a:buSzPct val="80000"/>
                        <a:buFont typeface="Wingdings" pitchFamily="2" charset="2"/>
                        <a:buNone/>
                        <a:tabLst/>
                        <a:defRPr/>
                      </a:pPr>
                      <a:r>
                        <a:rPr kumimoji="1" lang="ja-JP" altLang="en-US" sz="1100" b="0" u="none" dirty="0" smtClean="0">
                          <a:solidFill>
                            <a:prstClr val="black"/>
                          </a:solidFill>
                        </a:rPr>
                        <a:t>全ターゲット</a:t>
                      </a:r>
                      <a:r>
                        <a:rPr kumimoji="1" lang="en-US" altLang="ja-JP" sz="1100" b="0" u="none" dirty="0" smtClean="0">
                          <a:solidFill>
                            <a:prstClr val="black"/>
                          </a:solidFill>
                        </a:rPr>
                        <a:t/>
                      </a:r>
                      <a:br>
                        <a:rPr kumimoji="1" lang="en-US" altLang="ja-JP" sz="1100" b="0" u="none" dirty="0" smtClean="0">
                          <a:solidFill>
                            <a:prstClr val="black"/>
                          </a:solidFill>
                        </a:rPr>
                      </a:br>
                      <a:r>
                        <a:rPr kumimoji="1" lang="ja-JP" altLang="en-US" sz="1100" b="0" u="none" dirty="0" smtClean="0">
                          <a:solidFill>
                            <a:prstClr val="black"/>
                          </a:solidFill>
                        </a:rPr>
                        <a:t>（共通）</a:t>
                      </a:r>
                    </a:p>
                  </a:txBody>
                  <a:tcPr marL="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ts val="0"/>
                        </a:spcBef>
                        <a:spcAft>
                          <a:spcPct val="0"/>
                        </a:spcAft>
                        <a:buClr>
                          <a:schemeClr val="tx1"/>
                        </a:buClr>
                        <a:buSzPct val="80000"/>
                        <a:buFont typeface="Wingdings" pitchFamily="2" charset="2"/>
                        <a:buNone/>
                        <a:tabLst/>
                        <a:defRPr/>
                      </a:pPr>
                      <a:endParaRPr kumimoji="1" lang="ja-JP" altLang="en-US" sz="1100" b="0" u="none" dirty="0" smtClean="0">
                        <a:solidFill>
                          <a:prstClr val="black"/>
                        </a:solidFill>
                      </a:endParaRPr>
                    </a:p>
                  </a:txBody>
                  <a:tcPr marL="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0" marR="0" lvl="0" indent="0" algn="l" defTabSz="990564"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altLang="ja-JP" sz="1100" dirty="0" smtClean="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0" indent="0">
                        <a:buFont typeface="Wingdings" panose="05000000000000000000" pitchFamily="2" charset="2"/>
                        <a:buNone/>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985295760"/>
                  </a:ext>
                </a:extLst>
              </a:tr>
              <a:tr h="1148668">
                <a:tc>
                  <a:txBody>
                    <a:bodyPr/>
                    <a:lstStyle/>
                    <a:p>
                      <a:pPr lvl="0" algn="l">
                        <a:spcAft>
                          <a:spcPts val="300"/>
                        </a:spcAft>
                        <a:defRPr/>
                      </a:pPr>
                      <a:r>
                        <a:rPr kumimoji="1" lang="ja-JP" altLang="en-US" sz="1100" b="0" u="none" dirty="0" smtClean="0">
                          <a:solidFill>
                            <a:prstClr val="black"/>
                          </a:solidFill>
                        </a:rPr>
                        <a:t>ターゲット層１</a:t>
                      </a:r>
                      <a:endParaRPr kumimoji="1" lang="en-US" altLang="ja-JP" sz="1100" b="0" u="none" dirty="0" smtClean="0">
                        <a:solidFill>
                          <a:prstClr val="black"/>
                        </a:solidFill>
                      </a:endParaRPr>
                    </a:p>
                    <a:p>
                      <a:pPr lvl="0" algn="l">
                        <a:spcAft>
                          <a:spcPts val="300"/>
                        </a:spcAft>
                        <a:defRPr/>
                      </a:pPr>
                      <a:r>
                        <a:rPr kumimoji="1" lang="ja-JP" altLang="en-US" sz="1100" b="0" u="none" dirty="0" smtClean="0">
                          <a:solidFill>
                            <a:prstClr val="black"/>
                          </a:solidFill>
                        </a:rPr>
                        <a:t>町内に職場があり、</a:t>
                      </a:r>
                      <a:endParaRPr kumimoji="1" lang="en-US" altLang="ja-JP" sz="1100" b="0" u="none" dirty="0" smtClean="0">
                        <a:solidFill>
                          <a:prstClr val="black"/>
                        </a:solidFill>
                      </a:endParaRPr>
                    </a:p>
                    <a:p>
                      <a:pPr lvl="0" algn="l">
                        <a:spcAft>
                          <a:spcPts val="300"/>
                        </a:spcAft>
                        <a:defRPr/>
                      </a:pPr>
                      <a:r>
                        <a:rPr kumimoji="1" lang="ja-JP" altLang="en-US" sz="1100" b="0" u="none" dirty="0" smtClean="0">
                          <a:solidFill>
                            <a:prstClr val="black"/>
                          </a:solidFill>
                        </a:rPr>
                        <a:t>職住近接を望む人</a:t>
                      </a:r>
                      <a:endParaRPr lang="en-US" altLang="ja-JP" sz="1100" b="0" u="none" dirty="0" smtClean="0">
                        <a:solidFill>
                          <a:schemeClr val="tx1"/>
                        </a:solidFill>
                        <a:latin typeface="+mn-ea"/>
                      </a:endParaRP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lvl="0" algn="l">
                        <a:spcAft>
                          <a:spcPts val="300"/>
                        </a:spcAft>
                        <a:defRPr/>
                      </a:pPr>
                      <a:endParaRPr lang="en-US" altLang="ja-JP" sz="1100" b="0" u="none" dirty="0" smtClean="0">
                        <a:solidFill>
                          <a:schemeClr val="tx1"/>
                        </a:solidFill>
                        <a:latin typeface="+mn-ea"/>
                      </a:endParaRP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indent="0">
                        <a:buFont typeface="Wingdings" panose="05000000000000000000" pitchFamily="2" charset="2"/>
                        <a:buNone/>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186453">
                <a:tc>
                  <a:txBody>
                    <a:bodyPr/>
                    <a:lstStyle/>
                    <a:p>
                      <a:pPr marL="0" marR="0" lvl="0" indent="0" algn="l" defTabSz="990564" rtl="0" eaLnBrk="1" fontAlgn="auto" latinLnBrk="0" hangingPunct="1">
                        <a:lnSpc>
                          <a:spcPct val="100000"/>
                        </a:lnSpc>
                        <a:spcBef>
                          <a:spcPts val="0"/>
                        </a:spcBef>
                        <a:spcAft>
                          <a:spcPts val="30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Calibri Light"/>
                          <a:ea typeface="Yu Gothic UI"/>
                          <a:cs typeface="+mn-cs"/>
                        </a:rPr>
                        <a:t>ターゲット層２</a:t>
                      </a:r>
                      <a:endParaRPr kumimoji="1" lang="en-US" altLang="ja-JP" sz="1100" b="0" i="0" u="none" strike="noStrike" kern="1200" cap="none" spc="0" normalizeH="0" baseline="0" noProof="0" dirty="0" smtClean="0">
                        <a:ln>
                          <a:noFill/>
                        </a:ln>
                        <a:solidFill>
                          <a:prstClr val="black"/>
                        </a:solidFill>
                        <a:effectLst/>
                        <a:uLnTx/>
                        <a:uFillTx/>
                        <a:latin typeface="Calibri Light"/>
                        <a:ea typeface="Yu Gothic UI"/>
                        <a:cs typeface="+mn-cs"/>
                      </a:endParaRPr>
                    </a:p>
                    <a:p>
                      <a:pPr marL="0" marR="0" lvl="0" indent="0" algn="l" defTabSz="990564" rtl="0" eaLnBrk="1" fontAlgn="auto" latinLnBrk="0" hangingPunct="1">
                        <a:lnSpc>
                          <a:spcPct val="100000"/>
                        </a:lnSpc>
                        <a:spcBef>
                          <a:spcPts val="0"/>
                        </a:spcBef>
                        <a:spcAft>
                          <a:spcPts val="30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mn-lt"/>
                          <a:ea typeface="+mn-ea"/>
                          <a:cs typeface="+mn-cs"/>
                        </a:rPr>
                        <a:t>町の復興事業、これからの</a:t>
                      </a:r>
                      <a:endParaRPr kumimoji="1" lang="en-US" altLang="ja-JP"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90564" rtl="0" eaLnBrk="1" fontAlgn="auto" latinLnBrk="0" hangingPunct="1">
                        <a:lnSpc>
                          <a:spcPct val="100000"/>
                        </a:lnSpc>
                        <a:spcBef>
                          <a:spcPts val="0"/>
                        </a:spcBef>
                        <a:spcAft>
                          <a:spcPts val="30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mn-lt"/>
                          <a:ea typeface="+mn-ea"/>
                          <a:cs typeface="+mn-cs"/>
                        </a:rPr>
                        <a:t>まちづくりに関心がある人</a:t>
                      </a: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90564" rtl="0" eaLnBrk="1" fontAlgn="auto" latinLnBrk="0" hangingPunct="1">
                        <a:lnSpc>
                          <a:spcPct val="100000"/>
                        </a:lnSpc>
                        <a:spcBef>
                          <a:spcPts val="0"/>
                        </a:spcBef>
                        <a:spcAft>
                          <a:spcPts val="300"/>
                        </a:spcAft>
                        <a:buClrTx/>
                        <a:buSzTx/>
                        <a:buFontTx/>
                        <a:buNone/>
                        <a:tabLst/>
                        <a:defRPr/>
                      </a:pPr>
                      <a:endParaRPr kumimoji="1" lang="ja-JP" altLang="en-US" sz="1100" b="0" i="0" u="none" strike="noStrike" kern="1200" cap="none" spc="0" normalizeH="0" baseline="0" noProof="0" dirty="0" smtClean="0">
                        <a:ln>
                          <a:noFill/>
                        </a:ln>
                        <a:solidFill>
                          <a:prstClr val="black"/>
                        </a:solidFill>
                        <a:effectLst/>
                        <a:uLnTx/>
                        <a:uFillTx/>
                        <a:latin typeface="+mn-lt"/>
                        <a:ea typeface="+mn-ea"/>
                        <a:cs typeface="+mn-cs"/>
                      </a:endParaRP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indent="0">
                        <a:buFont typeface="Wingdings" panose="05000000000000000000" pitchFamily="2" charset="2"/>
                        <a:buNone/>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0" indent="0">
                        <a:buFont typeface="Wingdings" panose="05000000000000000000" pitchFamily="2" charset="2"/>
                        <a:buNone/>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933740472"/>
                  </a:ext>
                </a:extLst>
              </a:tr>
              <a:tr h="989971">
                <a:tc>
                  <a:txBody>
                    <a:bodyPr/>
                    <a:lstStyle/>
                    <a:p>
                      <a:pPr algn="l">
                        <a:spcAft>
                          <a:spcPts val="300"/>
                        </a:spcAft>
                        <a:defRPr/>
                      </a:pPr>
                      <a:r>
                        <a:rPr lang="ja-JP" altLang="en-US" sz="1100" b="0" dirty="0" smtClean="0">
                          <a:solidFill>
                            <a:prstClr val="black"/>
                          </a:solidFill>
                        </a:rPr>
                        <a:t>ターゲット層３</a:t>
                      </a:r>
                      <a:endParaRPr lang="en-US" altLang="ja-JP" sz="1100" b="0" dirty="0" smtClean="0">
                        <a:solidFill>
                          <a:prstClr val="black"/>
                        </a:solidFill>
                      </a:endParaRPr>
                    </a:p>
                    <a:p>
                      <a:pPr algn="l">
                        <a:spcAft>
                          <a:spcPts val="300"/>
                        </a:spcAft>
                        <a:defRPr/>
                      </a:pPr>
                      <a:r>
                        <a:rPr lang="ja-JP" altLang="en-US" sz="1100" b="0" dirty="0" smtClean="0">
                          <a:solidFill>
                            <a:prstClr val="black"/>
                          </a:solidFill>
                        </a:rPr>
                        <a:t>町内で新たな事業に挑戦することに関心がある人</a:t>
                      </a:r>
                      <a:endParaRPr lang="ja-JP" altLang="en-US" sz="1100" b="0" dirty="0">
                        <a:solidFill>
                          <a:schemeClr val="tx1"/>
                        </a:solidFill>
                        <a:latin typeface="+mn-ea"/>
                      </a:endParaRP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algn="l">
                        <a:spcAft>
                          <a:spcPts val="300"/>
                        </a:spcAft>
                        <a:defRPr/>
                      </a:pPr>
                      <a:endParaRPr lang="ja-JP" altLang="en-US" sz="1100" b="0" dirty="0">
                        <a:solidFill>
                          <a:schemeClr val="tx1"/>
                        </a:solidFill>
                        <a:latin typeface="+mn-ea"/>
                      </a:endParaRP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indent="0">
                        <a:buFont typeface="Wingdings" panose="05000000000000000000" pitchFamily="2" charset="2"/>
                        <a:buNone/>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615008191"/>
                  </a:ext>
                </a:extLst>
              </a:tr>
              <a:tr h="823715">
                <a:tc>
                  <a:txBody>
                    <a:bodyPr/>
                    <a:lstStyle/>
                    <a:p>
                      <a:pPr algn="l">
                        <a:spcAft>
                          <a:spcPts val="300"/>
                        </a:spcAft>
                        <a:defRPr/>
                      </a:pPr>
                      <a:r>
                        <a:rPr lang="ja-JP" altLang="en-US" sz="1100" b="0" dirty="0" smtClean="0">
                          <a:solidFill>
                            <a:schemeClr val="tx1"/>
                          </a:solidFill>
                          <a:latin typeface="+mn-ea"/>
                        </a:rPr>
                        <a:t>ターゲット層</a:t>
                      </a:r>
                      <a:r>
                        <a:rPr lang="en-US" altLang="ja-JP" sz="1100" b="0" dirty="0" smtClean="0">
                          <a:solidFill>
                            <a:schemeClr val="tx1"/>
                          </a:solidFill>
                          <a:latin typeface="+mn-ea"/>
                        </a:rPr>
                        <a:t>4</a:t>
                      </a:r>
                    </a:p>
                    <a:p>
                      <a:pPr algn="l">
                        <a:spcAft>
                          <a:spcPts val="300"/>
                        </a:spcAft>
                        <a:defRPr/>
                      </a:pPr>
                      <a:r>
                        <a:rPr lang="ja-JP" altLang="en-US" sz="1100" b="0" dirty="0" smtClean="0">
                          <a:solidFill>
                            <a:schemeClr val="tx1"/>
                          </a:solidFill>
                          <a:latin typeface="+mn-ea"/>
                        </a:rPr>
                        <a:t>町の教育環境に関心を持ち、勤務地の制約が少ない人</a:t>
                      </a:r>
                      <a:endParaRPr lang="ja-JP" altLang="en-US" sz="1100" b="0" dirty="0">
                        <a:solidFill>
                          <a:schemeClr val="tx1"/>
                        </a:solidFill>
                        <a:latin typeface="+mn-ea"/>
                      </a:endParaRP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algn="l">
                        <a:spcAft>
                          <a:spcPts val="300"/>
                        </a:spcAft>
                        <a:defRPr/>
                      </a:pPr>
                      <a:endParaRPr lang="ja-JP" altLang="en-US" sz="1100" b="0" dirty="0">
                        <a:solidFill>
                          <a:schemeClr val="tx1"/>
                        </a:solidFill>
                        <a:latin typeface="+mn-ea"/>
                      </a:endParaRPr>
                    </a:p>
                  </a:txBody>
                  <a:tcPr marL="36000" marR="0" marT="0" marB="0" anchor="ctr"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indent="0">
                        <a:buFont typeface="Wingdings" panose="05000000000000000000" pitchFamily="2" charset="2"/>
                        <a:buNone/>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tc>
                  <a:txBody>
                    <a:bodyPr/>
                    <a:lstStyle/>
                    <a:p>
                      <a:pPr marL="182563" indent="-182563">
                        <a:buFont typeface="Wingdings" panose="05000000000000000000" pitchFamily="2" charset="2"/>
                        <a:buChar char="ü"/>
                      </a:pPr>
                      <a:endParaRPr lang="ja-JP" altLang="en-US" sz="1100" dirty="0"/>
                    </a:p>
                  </a:txBody>
                  <a:tcPr marL="0" marR="0" marT="0" marB="0" horzOverflow="overflow">
                    <a:lnL w="9525" cap="flat" cmpd="sng" algn="ctr">
                      <a:solidFill>
                        <a:srgbClr val="97999B"/>
                      </a:solidFill>
                      <a:prstDash val="solid"/>
                      <a:round/>
                      <a:headEnd type="none" w="med" len="med"/>
                      <a:tailEnd type="none" w="med" len="med"/>
                    </a:lnL>
                    <a:lnR w="9525" cap="flat" cmpd="sng" algn="ctr">
                      <a:solidFill>
                        <a:srgbClr val="97999B"/>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97999B"/>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4259889628"/>
                  </a:ext>
                </a:extLst>
              </a:tr>
            </a:tbl>
          </a:graphicData>
        </a:graphic>
      </p:graphicFrame>
      <p:graphicFrame>
        <p:nvGraphicFramePr>
          <p:cNvPr id="14" name="表 13"/>
          <p:cNvGraphicFramePr>
            <a:graphicFrameLocks noGrp="1"/>
          </p:cNvGraphicFramePr>
          <p:nvPr>
            <p:extLst>
              <p:ext uri="{D42A27DB-BD31-4B8C-83A1-F6EECF244321}">
                <p14:modId xmlns:p14="http://schemas.microsoft.com/office/powerpoint/2010/main" val="854106987"/>
              </p:ext>
            </p:extLst>
          </p:nvPr>
        </p:nvGraphicFramePr>
        <p:xfrm>
          <a:off x="1767329" y="390843"/>
          <a:ext cx="8081079" cy="304800"/>
        </p:xfrm>
        <a:graphic>
          <a:graphicData uri="http://schemas.openxmlformats.org/drawingml/2006/table">
            <a:tbl>
              <a:tblPr/>
              <a:tblGrid>
                <a:gridCol w="1344705">
                  <a:extLst>
                    <a:ext uri="{9D8B030D-6E8A-4147-A177-3AD203B41FA5}">
                      <a16:colId xmlns:a16="http://schemas.microsoft.com/office/drawing/2014/main" xmlns="" val="1001986968"/>
                    </a:ext>
                  </a:extLst>
                </a:gridCol>
                <a:gridCol w="1321653">
                  <a:extLst>
                    <a:ext uri="{9D8B030D-6E8A-4147-A177-3AD203B41FA5}">
                      <a16:colId xmlns:a16="http://schemas.microsoft.com/office/drawing/2014/main" xmlns="" val="1424200010"/>
                    </a:ext>
                  </a:extLst>
                </a:gridCol>
                <a:gridCol w="1360074">
                  <a:extLst>
                    <a:ext uri="{9D8B030D-6E8A-4147-A177-3AD203B41FA5}">
                      <a16:colId xmlns:a16="http://schemas.microsoft.com/office/drawing/2014/main" xmlns="" val="275428596"/>
                    </a:ext>
                  </a:extLst>
                </a:gridCol>
                <a:gridCol w="1352390">
                  <a:extLst>
                    <a:ext uri="{9D8B030D-6E8A-4147-A177-3AD203B41FA5}">
                      <a16:colId xmlns:a16="http://schemas.microsoft.com/office/drawing/2014/main" xmlns="" val="917167435"/>
                    </a:ext>
                  </a:extLst>
                </a:gridCol>
                <a:gridCol w="1344706">
                  <a:extLst>
                    <a:ext uri="{9D8B030D-6E8A-4147-A177-3AD203B41FA5}">
                      <a16:colId xmlns:a16="http://schemas.microsoft.com/office/drawing/2014/main" xmlns="" val="2089988607"/>
                    </a:ext>
                  </a:extLst>
                </a:gridCol>
                <a:gridCol w="1357551">
                  <a:extLst>
                    <a:ext uri="{9D8B030D-6E8A-4147-A177-3AD203B41FA5}">
                      <a16:colId xmlns:a16="http://schemas.microsoft.com/office/drawing/2014/main" xmlns="" val="956595889"/>
                    </a:ext>
                  </a:extLst>
                </a:gridCol>
              </a:tblGrid>
              <a:tr h="248553">
                <a:tc>
                  <a:txBody>
                    <a:bodyPr/>
                    <a:lstStyle/>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ja-JP" altLang="en-US" sz="1000" b="1" i="0" u="none" strike="noStrike" cap="none" normalizeH="0" baseline="0" dirty="0" smtClean="0">
                          <a:ln>
                            <a:noFill/>
                          </a:ln>
                          <a:solidFill>
                            <a:schemeClr val="tx1"/>
                          </a:solidFill>
                          <a:effectLst/>
                          <a:latin typeface="+mn-lt"/>
                          <a:ea typeface="+mn-ea"/>
                          <a:cs typeface="+mn-cs"/>
                          <a:sym typeface="+mn-lt"/>
                        </a:rPr>
                        <a:t>外部人材を活用した推進体制</a:t>
                      </a:r>
                      <a:endParaRPr kumimoji="0" lang="en-US" altLang="ja-JP" sz="1000" b="1" i="0" u="none" strike="noStrike" cap="none" normalizeH="0" baseline="0" dirty="0">
                        <a:ln>
                          <a:noFill/>
                        </a:ln>
                        <a:solidFill>
                          <a:schemeClr val="tx1"/>
                        </a:solidFill>
                        <a:effectLst/>
                        <a:latin typeface="+mn-lt"/>
                        <a:ea typeface="+mn-ea"/>
                        <a:cs typeface="+mn-cs"/>
                        <a:sym typeface="+mn-lt"/>
                      </a:endParaRPr>
                    </a:p>
                  </a:txBody>
                  <a:tcPr marL="0" marR="0" marT="0" marB="0" anchor="ctr" horzOverflow="overflow">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BBBCBC"/>
                    </a:solidFill>
                  </a:tcPr>
                </a:tc>
                <a:tc>
                  <a:txBody>
                    <a:bodyPr/>
                    <a:lstStyle/>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ja-JP" altLang="en-US" sz="1000" b="1" i="0" u="none" strike="noStrike" cap="none" normalizeH="0" baseline="0" dirty="0" smtClean="0">
                          <a:ln>
                            <a:noFill/>
                          </a:ln>
                          <a:solidFill>
                            <a:schemeClr val="tx1"/>
                          </a:solidFill>
                          <a:effectLst/>
                          <a:latin typeface="+mn-lt"/>
                          <a:ea typeface="+mn-ea"/>
                          <a:cs typeface="+mn-cs"/>
                          <a:sym typeface="+mn-lt"/>
                        </a:rPr>
                        <a:t>ターゲットに響くであろう</a:t>
                      </a:r>
                      <a:r>
                        <a:rPr kumimoji="0" lang="en-US" altLang="ja-JP" sz="1000" b="1" i="0" u="none" strike="noStrike" cap="none" normalizeH="0" baseline="0" dirty="0" smtClean="0">
                          <a:ln>
                            <a:noFill/>
                          </a:ln>
                          <a:solidFill>
                            <a:schemeClr val="tx1"/>
                          </a:solidFill>
                          <a:effectLst/>
                          <a:latin typeface="+mn-lt"/>
                          <a:ea typeface="+mn-ea"/>
                          <a:cs typeface="+mn-cs"/>
                          <a:sym typeface="+mn-lt"/>
                        </a:rPr>
                        <a:t/>
                      </a:r>
                      <a:br>
                        <a:rPr kumimoji="0" lang="en-US" altLang="ja-JP" sz="1000" b="1" i="0" u="none" strike="noStrike" cap="none" normalizeH="0" baseline="0" dirty="0" smtClean="0">
                          <a:ln>
                            <a:noFill/>
                          </a:ln>
                          <a:solidFill>
                            <a:schemeClr val="tx1"/>
                          </a:solidFill>
                          <a:effectLst/>
                          <a:latin typeface="+mn-lt"/>
                          <a:ea typeface="+mn-ea"/>
                          <a:cs typeface="+mn-cs"/>
                          <a:sym typeface="+mn-lt"/>
                        </a:rPr>
                      </a:br>
                      <a:r>
                        <a:rPr kumimoji="0" lang="ja-JP" altLang="en-US" sz="1000" b="1" i="0" u="none" strike="noStrike" cap="none" normalizeH="0" baseline="0" dirty="0" smtClean="0">
                          <a:ln>
                            <a:noFill/>
                          </a:ln>
                          <a:solidFill>
                            <a:schemeClr val="tx1"/>
                          </a:solidFill>
                          <a:effectLst/>
                          <a:latin typeface="+mn-lt"/>
                          <a:ea typeface="+mn-ea"/>
                          <a:cs typeface="+mn-cs"/>
                          <a:sym typeface="+mn-lt"/>
                        </a:rPr>
                        <a:t>大熊町の強みを磨く</a:t>
                      </a:r>
                      <a:endParaRPr kumimoji="0" lang="en-US" altLang="ja-JP" sz="1000" b="1" i="0" u="none" strike="noStrike" cap="none" normalizeH="0" baseline="0" dirty="0">
                        <a:ln>
                          <a:noFill/>
                        </a:ln>
                        <a:solidFill>
                          <a:schemeClr val="tx1"/>
                        </a:solidFill>
                        <a:effectLst/>
                        <a:latin typeface="+mn-lt"/>
                        <a:ea typeface="+mn-ea"/>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BBBCBC"/>
                    </a:solidFill>
                  </a:tcPr>
                </a:tc>
                <a:tc>
                  <a:txBody>
                    <a:bodyPr/>
                    <a:lstStyle/>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ja-JP" altLang="en-US" sz="1000" b="1" i="0" u="none" strike="noStrike" cap="none" normalizeH="0" baseline="0" dirty="0" smtClean="0">
                          <a:ln>
                            <a:noFill/>
                          </a:ln>
                          <a:solidFill>
                            <a:schemeClr val="tx1"/>
                          </a:solidFill>
                          <a:effectLst/>
                          <a:latin typeface="+mn-lt"/>
                          <a:ea typeface="+mn-ea"/>
                          <a:cs typeface="+mn-cs"/>
                          <a:sym typeface="+mn-lt"/>
                        </a:rPr>
                        <a:t>大熊町を</a:t>
                      </a:r>
                      <a:r>
                        <a:rPr kumimoji="0" lang="ja-JP" altLang="en-US" sz="1000" b="1" i="0" u="none" strike="noStrike" cap="none" normalizeH="0" baseline="0" dirty="0">
                          <a:ln>
                            <a:noFill/>
                          </a:ln>
                          <a:solidFill>
                            <a:schemeClr val="tx1"/>
                          </a:solidFill>
                          <a:effectLst/>
                          <a:latin typeface="+mn-lt"/>
                          <a:ea typeface="+mn-ea"/>
                          <a:cs typeface="+mn-cs"/>
                          <a:sym typeface="+mn-lt"/>
                        </a:rPr>
                        <a:t>知って</a:t>
                      </a:r>
                      <a:r>
                        <a:rPr kumimoji="0" lang="ja-JP" altLang="en-US" sz="1000" b="1" i="0" u="none" strike="noStrike" cap="none" normalizeH="0" baseline="0" dirty="0" smtClean="0">
                          <a:ln>
                            <a:noFill/>
                          </a:ln>
                          <a:solidFill>
                            <a:schemeClr val="tx1"/>
                          </a:solidFill>
                          <a:effectLst/>
                          <a:latin typeface="+mn-lt"/>
                          <a:ea typeface="+mn-ea"/>
                          <a:cs typeface="+mn-cs"/>
                          <a:sym typeface="+mn-lt"/>
                        </a:rPr>
                        <a:t>もらう</a:t>
                      </a:r>
                      <a:endParaRPr kumimoji="0" lang="en-US" altLang="ja-JP" sz="1000" b="1" i="0" u="none" strike="noStrike" cap="none" normalizeH="0" baseline="0" dirty="0" smtClean="0">
                        <a:ln>
                          <a:noFill/>
                        </a:ln>
                        <a:solidFill>
                          <a:schemeClr val="tx1"/>
                        </a:solidFill>
                        <a:effectLst/>
                        <a:latin typeface="+mn-lt"/>
                        <a:ea typeface="+mn-ea"/>
                        <a:cs typeface="+mn-cs"/>
                        <a:sym typeface="+mn-lt"/>
                      </a:endParaRPr>
                    </a:p>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en-US" altLang="ja-JP" sz="1000" b="1" i="0" u="none" strike="noStrike" cap="none" normalizeH="0" baseline="0" dirty="0" smtClean="0">
                          <a:ln>
                            <a:noFill/>
                          </a:ln>
                          <a:solidFill>
                            <a:schemeClr val="tx1"/>
                          </a:solidFill>
                          <a:effectLst/>
                          <a:latin typeface="+mn-lt"/>
                          <a:ea typeface="+mn-ea"/>
                          <a:cs typeface="+mn-cs"/>
                          <a:sym typeface="+mn-lt"/>
                        </a:rPr>
                        <a:t>/</a:t>
                      </a:r>
                      <a:r>
                        <a:rPr kumimoji="0" lang="ja-JP" altLang="en-US" sz="1000" b="1" i="0" u="none" strike="noStrike" cap="none" normalizeH="0" baseline="0" dirty="0" smtClean="0">
                          <a:ln>
                            <a:noFill/>
                          </a:ln>
                          <a:solidFill>
                            <a:schemeClr val="tx1"/>
                          </a:solidFill>
                          <a:effectLst/>
                          <a:latin typeface="+mn-lt"/>
                          <a:ea typeface="+mn-ea"/>
                          <a:cs typeface="+mn-cs"/>
                          <a:sym typeface="+mn-lt"/>
                        </a:rPr>
                        <a:t>関わってもらう</a:t>
                      </a:r>
                      <a:endParaRPr kumimoji="0" lang="en-US" altLang="ja-JP" sz="1000" b="1" i="0" u="none" strike="noStrike" cap="none" normalizeH="0" baseline="0" dirty="0">
                        <a:ln>
                          <a:noFill/>
                        </a:ln>
                        <a:solidFill>
                          <a:schemeClr val="tx1"/>
                        </a:solidFill>
                        <a:effectLst/>
                        <a:latin typeface="+mn-lt"/>
                        <a:ea typeface="+mn-ea"/>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BBBCBC"/>
                    </a:solidFill>
                  </a:tcPr>
                </a:tc>
                <a:tc>
                  <a:txBody>
                    <a:bodyPr/>
                    <a:lstStyle/>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ja-JP" altLang="en-US" sz="1000" b="1" i="0" u="none" strike="noStrike" cap="none" normalizeH="0" baseline="0" dirty="0" smtClean="0">
                          <a:ln>
                            <a:noFill/>
                          </a:ln>
                          <a:solidFill>
                            <a:schemeClr val="tx1"/>
                          </a:solidFill>
                          <a:effectLst/>
                          <a:latin typeface="+mn-lt"/>
                          <a:ea typeface="+mn-ea"/>
                          <a:cs typeface="+mn-cs"/>
                          <a:sym typeface="+mn-lt"/>
                        </a:rPr>
                        <a:t>大熊町に住んでみたいと思ってもらう</a:t>
                      </a:r>
                      <a:endParaRPr kumimoji="0" lang="en-US" altLang="ja-JP" sz="1000" b="1" i="0" u="none" strike="noStrike" cap="none" normalizeH="0" baseline="0" dirty="0">
                        <a:ln>
                          <a:noFill/>
                        </a:ln>
                        <a:solidFill>
                          <a:schemeClr val="tx1"/>
                        </a:solidFill>
                        <a:effectLst/>
                        <a:latin typeface="+mn-lt"/>
                        <a:ea typeface="+mn-ea"/>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BBBCBC"/>
                    </a:solidFill>
                  </a:tcPr>
                </a:tc>
                <a:tc>
                  <a:txBody>
                    <a:bodyPr/>
                    <a:lstStyle/>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ja-JP" altLang="en-US" sz="1000" b="1" i="0" u="none" strike="noStrike" cap="none" normalizeH="0" baseline="0" dirty="0" smtClean="0">
                          <a:ln>
                            <a:noFill/>
                          </a:ln>
                          <a:solidFill>
                            <a:schemeClr val="tx1"/>
                          </a:solidFill>
                          <a:effectLst/>
                          <a:latin typeface="+mn-lt"/>
                          <a:ea typeface="+mn-ea"/>
                          <a:cs typeface="+mn-cs"/>
                          <a:sym typeface="+mn-lt"/>
                        </a:rPr>
                        <a:t>大熊町に住み、</a:t>
                      </a:r>
                      <a:endParaRPr kumimoji="0" lang="en-US" altLang="ja-JP" sz="1000" b="1" i="0" u="none" strike="noStrike" cap="none" normalizeH="0" baseline="0" dirty="0" smtClean="0">
                        <a:ln>
                          <a:noFill/>
                        </a:ln>
                        <a:solidFill>
                          <a:schemeClr val="tx1"/>
                        </a:solidFill>
                        <a:effectLst/>
                        <a:latin typeface="+mn-lt"/>
                        <a:ea typeface="+mn-ea"/>
                        <a:cs typeface="+mn-cs"/>
                        <a:sym typeface="+mn-lt"/>
                      </a:endParaRPr>
                    </a:p>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ja-JP" altLang="en-US" sz="1000" b="1" i="0" u="none" strike="noStrike" cap="none" normalizeH="0" baseline="0" dirty="0" smtClean="0">
                          <a:ln>
                            <a:noFill/>
                          </a:ln>
                          <a:solidFill>
                            <a:schemeClr val="tx1"/>
                          </a:solidFill>
                          <a:effectLst/>
                          <a:latin typeface="+mn-lt"/>
                          <a:ea typeface="+mn-ea"/>
                          <a:cs typeface="+mn-cs"/>
                          <a:sym typeface="+mn-lt"/>
                        </a:rPr>
                        <a:t>働いてもらう</a:t>
                      </a:r>
                      <a:endParaRPr kumimoji="0" lang="en-US" altLang="ja-JP" sz="1000" b="1" i="0" u="none" strike="noStrike" cap="none" normalizeH="0" baseline="0" dirty="0">
                        <a:ln>
                          <a:noFill/>
                        </a:ln>
                        <a:solidFill>
                          <a:schemeClr val="tx1"/>
                        </a:solidFill>
                        <a:effectLst/>
                        <a:latin typeface="+mn-lt"/>
                        <a:ea typeface="+mn-ea"/>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BBBCBC"/>
                    </a:solidFill>
                  </a:tcPr>
                </a:tc>
                <a:tc>
                  <a:txBody>
                    <a:bodyPr/>
                    <a:lstStyle/>
                    <a:p>
                      <a:pPr marL="0" marR="0" lvl="0" indent="0" algn="ctr" defTabSz="914400" rtl="0" eaLnBrk="1" fontAlgn="base" latinLnBrk="0" hangingPunct="1">
                        <a:lnSpc>
                          <a:spcPct val="100000"/>
                        </a:lnSpc>
                        <a:spcBef>
                          <a:spcPts val="0"/>
                        </a:spcBef>
                        <a:spcAft>
                          <a:spcPct val="0"/>
                        </a:spcAft>
                        <a:buClr>
                          <a:schemeClr val="tx1"/>
                        </a:buClr>
                        <a:buSzPct val="80000"/>
                        <a:buFont typeface="Wingdings" pitchFamily="2" charset="2"/>
                        <a:buNone/>
                        <a:tabLst/>
                      </a:pPr>
                      <a:r>
                        <a:rPr kumimoji="0" lang="ja-JP" altLang="en-US" sz="1000" b="1" i="0" u="none" strike="noStrike" cap="none" normalizeH="0" baseline="0" dirty="0" smtClean="0">
                          <a:ln>
                            <a:noFill/>
                          </a:ln>
                          <a:solidFill>
                            <a:schemeClr val="tx1"/>
                          </a:solidFill>
                          <a:effectLst/>
                          <a:latin typeface="+mn-lt"/>
                          <a:ea typeface="+mn-ea"/>
                          <a:cs typeface="+mn-cs"/>
                          <a:sym typeface="+mn-lt"/>
                        </a:rPr>
                        <a:t>大熊町に</a:t>
                      </a:r>
                      <a:r>
                        <a:rPr kumimoji="0" lang="ja-JP" altLang="en-US" sz="1000" b="1" i="0" u="none" strike="noStrike" cap="none" normalizeH="0" baseline="0" dirty="0">
                          <a:ln>
                            <a:noFill/>
                          </a:ln>
                          <a:solidFill>
                            <a:schemeClr val="tx1"/>
                          </a:solidFill>
                          <a:effectLst/>
                          <a:latin typeface="+mn-lt"/>
                          <a:ea typeface="+mn-ea"/>
                          <a:cs typeface="+mn-cs"/>
                          <a:sym typeface="+mn-lt"/>
                        </a:rPr>
                        <a:t>住み続けてもらう</a:t>
                      </a:r>
                      <a:endParaRPr kumimoji="0" lang="en-US" altLang="ja-JP" sz="1000" b="1" i="0" u="none" strike="noStrike" cap="none" normalizeH="0" baseline="0" dirty="0">
                        <a:ln>
                          <a:noFill/>
                        </a:ln>
                        <a:solidFill>
                          <a:schemeClr val="tx1"/>
                        </a:solidFill>
                        <a:effectLst/>
                        <a:latin typeface="+mn-lt"/>
                        <a:ea typeface="+mn-ea"/>
                        <a:cs typeface="+mn-cs"/>
                        <a:sym typeface="+mn-lt"/>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BBBCBC"/>
                    </a:solidFill>
                  </a:tcPr>
                </a:tc>
                <a:extLst>
                  <a:ext uri="{0D108BD9-81ED-4DB2-BD59-A6C34878D82A}">
                    <a16:rowId xmlns:a16="http://schemas.microsoft.com/office/drawing/2014/main" xmlns="" val="2385253103"/>
                  </a:ext>
                </a:extLst>
              </a:tr>
            </a:tbl>
          </a:graphicData>
        </a:graphic>
      </p:graphicFrame>
      <p:sp>
        <p:nvSpPr>
          <p:cNvPr id="19" name="テキスト プレースホルダー 2"/>
          <p:cNvSpPr txBox="1">
            <a:spLocks/>
          </p:cNvSpPr>
          <p:nvPr/>
        </p:nvSpPr>
        <p:spPr bwMode="gray">
          <a:xfrm>
            <a:off x="3009555" y="41830"/>
            <a:ext cx="3988250" cy="412147"/>
          </a:xfrm>
          <a:prstGeom prst="rect">
            <a:avLst/>
          </a:prstGeom>
        </p:spPr>
        <p:txBody>
          <a:bodyPr vert="horz" wrap="none" lIns="0" tIns="0" rIns="0" bIns="0" rtlCol="0" anchor="ctr">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1400" b="1" kern="1200" baseline="0">
                <a:solidFill>
                  <a:schemeClr val="accent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pPr algn="ctr"/>
            <a:r>
              <a:rPr lang="ja-JP" altLang="en-US" sz="1200" dirty="0" smtClean="0">
                <a:solidFill>
                  <a:schemeClr val="tx1"/>
                </a:solidFill>
              </a:rPr>
              <a:t>中期戦略における主な取組</a:t>
            </a:r>
            <a:endParaRPr lang="en-US" altLang="ja-JP" sz="1200" dirty="0" smtClean="0">
              <a:solidFill>
                <a:schemeClr val="tx1"/>
              </a:solidFill>
            </a:endParaRPr>
          </a:p>
        </p:txBody>
      </p:sp>
      <p:sp>
        <p:nvSpPr>
          <p:cNvPr id="26" name="テキスト プレースホルダー 1"/>
          <p:cNvSpPr txBox="1">
            <a:spLocks/>
          </p:cNvSpPr>
          <p:nvPr/>
        </p:nvSpPr>
        <p:spPr bwMode="gray">
          <a:xfrm>
            <a:off x="5846094" y="1340920"/>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a:solidFill>
                  <a:schemeClr val="tx1"/>
                </a:solidFill>
              </a:rPr>
              <a:t>移住相談窓口</a:t>
            </a:r>
            <a:r>
              <a:rPr lang="ja-JP" altLang="en-US" sz="1000" dirty="0" smtClean="0">
                <a:solidFill>
                  <a:schemeClr val="tx1"/>
                </a:solidFill>
              </a:rPr>
              <a:t>の</a:t>
            </a:r>
            <a:r>
              <a:rPr lang="en-US" altLang="ja-JP" sz="1000" dirty="0" smtClean="0">
                <a:solidFill>
                  <a:schemeClr val="tx1"/>
                </a:solidFill>
              </a:rPr>
              <a:t/>
            </a:r>
            <a:br>
              <a:rPr lang="en-US" altLang="ja-JP" sz="1000" dirty="0" smtClean="0">
                <a:solidFill>
                  <a:schemeClr val="tx1"/>
                </a:solidFill>
              </a:rPr>
            </a:br>
            <a:r>
              <a:rPr lang="ja-JP" altLang="en-US" sz="1000" dirty="0" smtClean="0">
                <a:solidFill>
                  <a:schemeClr val="tx1"/>
                </a:solidFill>
              </a:rPr>
              <a:t>設置・運営</a:t>
            </a:r>
            <a:endParaRPr lang="ja-JP" altLang="en-US" sz="1000" dirty="0">
              <a:solidFill>
                <a:schemeClr val="tx1"/>
              </a:solidFill>
            </a:endParaRPr>
          </a:p>
        </p:txBody>
      </p:sp>
      <p:sp>
        <p:nvSpPr>
          <p:cNvPr id="27" name="テキスト プレースホルダー 1"/>
          <p:cNvSpPr txBox="1">
            <a:spLocks/>
          </p:cNvSpPr>
          <p:nvPr/>
        </p:nvSpPr>
        <p:spPr bwMode="gray">
          <a:xfrm>
            <a:off x="7201233" y="1364444"/>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移住者向け住宅の</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整備・確保</a:t>
            </a:r>
            <a:endParaRPr lang="ja-JP" altLang="en-US" sz="1000" dirty="0">
              <a:solidFill>
                <a:schemeClr val="tx1"/>
              </a:solidFill>
            </a:endParaRPr>
          </a:p>
        </p:txBody>
      </p:sp>
      <p:sp>
        <p:nvSpPr>
          <p:cNvPr id="29" name="テキスト プレースホルダー 1"/>
          <p:cNvSpPr txBox="1">
            <a:spLocks/>
          </p:cNvSpPr>
          <p:nvPr/>
        </p:nvSpPr>
        <p:spPr bwMode="gray">
          <a:xfrm>
            <a:off x="6526661" y="1744305"/>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お試し居住用施設の</a:t>
            </a:r>
            <a:r>
              <a:rPr lang="en-US" altLang="ja-JP" sz="1000" dirty="0" smtClean="0">
                <a:solidFill>
                  <a:schemeClr val="tx1"/>
                </a:solidFill>
              </a:rPr>
              <a:t/>
            </a:r>
            <a:br>
              <a:rPr lang="en-US" altLang="ja-JP" sz="1000" dirty="0" smtClean="0">
                <a:solidFill>
                  <a:schemeClr val="tx1"/>
                </a:solidFill>
              </a:rPr>
            </a:br>
            <a:r>
              <a:rPr lang="ja-JP" altLang="en-US" sz="1000" dirty="0" smtClean="0">
                <a:solidFill>
                  <a:schemeClr val="tx1"/>
                </a:solidFill>
              </a:rPr>
              <a:t>整備・運営</a:t>
            </a:r>
            <a:endParaRPr lang="ja-JP" altLang="en-US" sz="1000" dirty="0">
              <a:solidFill>
                <a:schemeClr val="tx1"/>
              </a:solidFill>
            </a:endParaRPr>
          </a:p>
        </p:txBody>
      </p:sp>
      <p:sp>
        <p:nvSpPr>
          <p:cNvPr id="36" name="テキスト プレースホルダー 1"/>
          <p:cNvSpPr txBox="1">
            <a:spLocks/>
          </p:cNvSpPr>
          <p:nvPr/>
        </p:nvSpPr>
        <p:spPr bwMode="gray">
          <a:xfrm>
            <a:off x="8550240" y="1744751"/>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a:solidFill>
                  <a:schemeClr val="tx1"/>
                </a:solidFill>
              </a:rPr>
              <a:t>移住者</a:t>
            </a:r>
            <a:r>
              <a:rPr lang="ja-JP" altLang="en-US" sz="1000" dirty="0" smtClean="0">
                <a:solidFill>
                  <a:schemeClr val="tx1"/>
                </a:solidFill>
              </a:rPr>
              <a:t>と町民の</a:t>
            </a:r>
            <a:endParaRPr lang="en-US" altLang="ja-JP" sz="1000" dirty="0" smtClean="0">
              <a:solidFill>
                <a:schemeClr val="tx1"/>
              </a:solidFill>
            </a:endParaRPr>
          </a:p>
          <a:p>
            <a:pPr lvl="0" algn="ctr" fontAlgn="auto">
              <a:spcAft>
                <a:spcPts val="0"/>
              </a:spcAft>
              <a:defRPr/>
            </a:pPr>
            <a:r>
              <a:rPr lang="ja-JP" altLang="en-US" sz="1000" dirty="0" smtClean="0">
                <a:solidFill>
                  <a:schemeClr val="tx1"/>
                </a:solidFill>
              </a:rPr>
              <a:t>交流促進</a:t>
            </a:r>
            <a:endParaRPr lang="ja-JP" altLang="en-US" sz="1000" dirty="0">
              <a:solidFill>
                <a:schemeClr val="tx1"/>
              </a:solidFill>
            </a:endParaRPr>
          </a:p>
        </p:txBody>
      </p:sp>
      <p:sp>
        <p:nvSpPr>
          <p:cNvPr id="38" name="テキスト プレースホルダー 1"/>
          <p:cNvSpPr txBox="1">
            <a:spLocks/>
          </p:cNvSpPr>
          <p:nvPr/>
        </p:nvSpPr>
        <p:spPr bwMode="gray">
          <a:xfrm>
            <a:off x="6524427" y="6200910"/>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短期留学の</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整備・運営</a:t>
            </a:r>
            <a:endParaRPr lang="ja-JP" altLang="en-US" sz="1000" dirty="0">
              <a:solidFill>
                <a:schemeClr val="tx1"/>
              </a:solidFill>
            </a:endParaRPr>
          </a:p>
        </p:txBody>
      </p:sp>
      <p:sp>
        <p:nvSpPr>
          <p:cNvPr id="41" name="テキスト プレースホルダー 1"/>
          <p:cNvSpPr txBox="1">
            <a:spLocks/>
          </p:cNvSpPr>
          <p:nvPr/>
        </p:nvSpPr>
        <p:spPr bwMode="gray">
          <a:xfrm>
            <a:off x="4503488" y="1333245"/>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移住者向けポータル</a:t>
            </a:r>
            <a:endParaRPr lang="en-US" altLang="ja-JP" sz="1000" dirty="0" smtClean="0">
              <a:solidFill>
                <a:schemeClr val="tx1"/>
              </a:solidFill>
            </a:endParaRPr>
          </a:p>
          <a:p>
            <a:pPr lvl="0" algn="ctr" fontAlgn="auto">
              <a:spcAft>
                <a:spcPts val="0"/>
              </a:spcAft>
              <a:defRPr/>
            </a:pPr>
            <a:r>
              <a:rPr lang="ja-JP" altLang="en-US" sz="1000" dirty="0" smtClean="0">
                <a:solidFill>
                  <a:schemeClr val="tx1"/>
                </a:solidFill>
              </a:rPr>
              <a:t>サイトの構築</a:t>
            </a:r>
            <a:endParaRPr lang="en-US" altLang="ja-JP" sz="1000" dirty="0" smtClean="0">
              <a:solidFill>
                <a:schemeClr val="tx1"/>
              </a:solidFill>
            </a:endParaRPr>
          </a:p>
        </p:txBody>
      </p:sp>
      <p:sp>
        <p:nvSpPr>
          <p:cNvPr id="46" name="テキスト プレースホルダー 1"/>
          <p:cNvSpPr txBox="1">
            <a:spLocks/>
          </p:cNvSpPr>
          <p:nvPr/>
        </p:nvSpPr>
        <p:spPr bwMode="gray">
          <a:xfrm>
            <a:off x="5174304" y="6021405"/>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kern="0" dirty="0" smtClean="0">
                <a:solidFill>
                  <a:schemeClr val="tx1"/>
                </a:solidFill>
                <a:latin typeface="+mn-ea"/>
              </a:rPr>
              <a:t>学校説明会・</a:t>
            </a:r>
            <a:endParaRPr lang="en-US" altLang="ja-JP" sz="1000" kern="0" dirty="0" smtClean="0">
              <a:solidFill>
                <a:schemeClr val="tx1"/>
              </a:solidFill>
              <a:latin typeface="+mn-ea"/>
            </a:endParaRPr>
          </a:p>
          <a:p>
            <a:pPr lvl="0" algn="ctr" fontAlgn="auto">
              <a:spcAft>
                <a:spcPts val="0"/>
              </a:spcAft>
              <a:defRPr/>
            </a:pPr>
            <a:r>
              <a:rPr lang="ja-JP" altLang="en-US" sz="1000" kern="0" dirty="0" smtClean="0">
                <a:solidFill>
                  <a:schemeClr val="tx1"/>
                </a:solidFill>
                <a:latin typeface="+mn-ea"/>
              </a:rPr>
              <a:t>体験ツアーの開催</a:t>
            </a:r>
            <a:endParaRPr kumimoji="1" lang="en-US" altLang="ja-JP" sz="1000" i="0" u="none" strike="noStrike" kern="0" cap="none" spc="0" normalizeH="0" baseline="0" noProof="0" dirty="0" smtClean="0">
              <a:ln>
                <a:noFill/>
              </a:ln>
              <a:solidFill>
                <a:schemeClr val="tx1"/>
              </a:solidFill>
              <a:effectLst/>
              <a:uLnTx/>
              <a:uFillTx/>
              <a:latin typeface="+mn-ea"/>
            </a:endParaRPr>
          </a:p>
        </p:txBody>
      </p:sp>
      <p:sp>
        <p:nvSpPr>
          <p:cNvPr id="62" name="テキスト プレースホルダー 1"/>
          <p:cNvSpPr txBox="1">
            <a:spLocks/>
          </p:cNvSpPr>
          <p:nvPr/>
        </p:nvSpPr>
        <p:spPr bwMode="gray">
          <a:xfrm>
            <a:off x="5174304" y="5191494"/>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ネクサスファームの</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視察・説明会</a:t>
            </a:r>
            <a:endParaRPr lang="ja-JP" altLang="en-US" sz="1000" dirty="0">
              <a:solidFill>
                <a:schemeClr val="tx1"/>
              </a:solidFill>
            </a:endParaRPr>
          </a:p>
        </p:txBody>
      </p:sp>
      <p:sp>
        <p:nvSpPr>
          <p:cNvPr id="64" name="テキスト プレースホルダー 1"/>
          <p:cNvSpPr txBox="1">
            <a:spLocks/>
          </p:cNvSpPr>
          <p:nvPr/>
        </p:nvSpPr>
        <p:spPr bwMode="gray">
          <a:xfrm>
            <a:off x="7144434" y="5273491"/>
            <a:ext cx="1375578" cy="467239"/>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起業へのアドバイス・</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相談体制の整備</a:t>
            </a:r>
            <a:endParaRPr lang="en-US" altLang="ja-JP" sz="1000" dirty="0" smtClean="0">
              <a:solidFill>
                <a:schemeClr val="tx1"/>
              </a:solidFill>
            </a:endParaRPr>
          </a:p>
          <a:p>
            <a:pPr algn="ctr" fontAlgn="auto">
              <a:spcAft>
                <a:spcPts val="0"/>
              </a:spcAft>
              <a:defRPr/>
            </a:pPr>
            <a:r>
              <a:rPr lang="ja-JP" altLang="en-US" sz="800" dirty="0">
                <a:solidFill>
                  <a:schemeClr val="tx1"/>
                </a:solidFill>
              </a:rPr>
              <a:t>（</a:t>
            </a:r>
            <a:r>
              <a:rPr lang="ja-JP" altLang="en-US" sz="800" dirty="0" smtClean="0">
                <a:solidFill>
                  <a:schemeClr val="tx1"/>
                </a:solidFill>
              </a:rPr>
              <a:t>インキュベーション施設と連携）</a:t>
            </a:r>
            <a:endParaRPr lang="ja-JP" altLang="en-US" sz="800" dirty="0">
              <a:solidFill>
                <a:schemeClr val="tx1"/>
              </a:solidFill>
            </a:endParaRPr>
          </a:p>
        </p:txBody>
      </p:sp>
      <p:sp>
        <p:nvSpPr>
          <p:cNvPr id="67" name="テキスト プレースホルダー 1"/>
          <p:cNvSpPr txBox="1">
            <a:spLocks/>
          </p:cNvSpPr>
          <p:nvPr/>
        </p:nvSpPr>
        <p:spPr bwMode="gray">
          <a:xfrm>
            <a:off x="5834241" y="4072594"/>
            <a:ext cx="1230959" cy="280035"/>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no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復興支援員等の募集</a:t>
            </a:r>
            <a:endParaRPr lang="ja-JP" altLang="en-US" sz="1000" dirty="0">
              <a:solidFill>
                <a:schemeClr val="tx1"/>
              </a:solidFill>
            </a:endParaRPr>
          </a:p>
        </p:txBody>
      </p:sp>
      <p:sp>
        <p:nvSpPr>
          <p:cNvPr id="35" name="テキスト プレースホルダー 1"/>
          <p:cNvSpPr txBox="1">
            <a:spLocks/>
          </p:cNvSpPr>
          <p:nvPr/>
        </p:nvSpPr>
        <p:spPr bwMode="gray">
          <a:xfrm>
            <a:off x="4503488" y="1728264"/>
            <a:ext cx="1230959" cy="498016"/>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町を広く知ってもらうための広報活動（</a:t>
            </a:r>
            <a:r>
              <a:rPr lang="en-US" altLang="ja-JP" sz="1000" dirty="0" smtClean="0">
                <a:solidFill>
                  <a:schemeClr val="tx1"/>
                </a:solidFill>
              </a:rPr>
              <a:t>SNS</a:t>
            </a:r>
            <a:r>
              <a:rPr lang="ja-JP" altLang="en-US" sz="1000" dirty="0" err="1" smtClean="0">
                <a:solidFill>
                  <a:schemeClr val="tx1"/>
                </a:solidFill>
              </a:rPr>
              <a:t>、</a:t>
            </a:r>
            <a:endParaRPr lang="en-US" altLang="ja-JP" sz="1000" dirty="0" smtClean="0">
              <a:solidFill>
                <a:schemeClr val="tx1"/>
              </a:solidFill>
            </a:endParaRPr>
          </a:p>
          <a:p>
            <a:pPr lvl="0" algn="ctr" fontAlgn="auto">
              <a:spcAft>
                <a:spcPts val="0"/>
              </a:spcAft>
              <a:defRPr/>
            </a:pPr>
            <a:r>
              <a:rPr lang="ja-JP" altLang="en-US" sz="1000" dirty="0" smtClean="0">
                <a:solidFill>
                  <a:schemeClr val="tx1"/>
                </a:solidFill>
              </a:rPr>
              <a:t>イベント出展等）</a:t>
            </a:r>
            <a:endParaRPr lang="en-US" altLang="ja-JP" sz="1000" dirty="0" smtClean="0">
              <a:solidFill>
                <a:schemeClr val="tx1"/>
              </a:solidFill>
            </a:endParaRPr>
          </a:p>
        </p:txBody>
      </p:sp>
      <p:sp>
        <p:nvSpPr>
          <p:cNvPr id="44" name="テキスト プレースホルダー 1"/>
          <p:cNvSpPr txBox="1">
            <a:spLocks/>
          </p:cNvSpPr>
          <p:nvPr/>
        </p:nvSpPr>
        <p:spPr bwMode="gray">
          <a:xfrm>
            <a:off x="3173950" y="2692800"/>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町内就業者の</a:t>
            </a:r>
            <a:endParaRPr lang="en-US" altLang="ja-JP" sz="1000" dirty="0" smtClean="0">
              <a:solidFill>
                <a:schemeClr val="tx1"/>
              </a:solidFill>
            </a:endParaRPr>
          </a:p>
          <a:p>
            <a:pPr lvl="0" algn="ctr" fontAlgn="auto">
              <a:spcAft>
                <a:spcPts val="0"/>
              </a:spcAft>
              <a:defRPr/>
            </a:pPr>
            <a:r>
              <a:rPr lang="ja-JP" altLang="en-US" sz="1000" dirty="0" smtClean="0">
                <a:solidFill>
                  <a:schemeClr val="tx1"/>
                </a:solidFill>
              </a:rPr>
              <a:t>ニーズ調査・分析</a:t>
            </a:r>
            <a:endParaRPr lang="en-US" altLang="ja-JP" sz="1000" dirty="0" smtClean="0">
              <a:solidFill>
                <a:schemeClr val="tx1"/>
              </a:solidFill>
            </a:endParaRPr>
          </a:p>
        </p:txBody>
      </p:sp>
      <p:sp>
        <p:nvSpPr>
          <p:cNvPr id="45" name="テキスト プレースホルダー 1"/>
          <p:cNvSpPr txBox="1">
            <a:spLocks/>
          </p:cNvSpPr>
          <p:nvPr/>
        </p:nvSpPr>
        <p:spPr bwMode="gray">
          <a:xfrm>
            <a:off x="5846093" y="4422471"/>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官民協働で行う</a:t>
            </a:r>
            <a:endParaRPr lang="en-US" altLang="ja-JP" sz="1000" dirty="0" smtClean="0">
              <a:solidFill>
                <a:schemeClr val="tx1"/>
              </a:solidFill>
            </a:endParaRPr>
          </a:p>
          <a:p>
            <a:pPr lvl="0" algn="ctr" fontAlgn="auto">
              <a:spcAft>
                <a:spcPts val="0"/>
              </a:spcAft>
              <a:defRPr/>
            </a:pPr>
            <a:r>
              <a:rPr lang="ja-JP" altLang="en-US" sz="1000" dirty="0" smtClean="0">
                <a:solidFill>
                  <a:schemeClr val="tx1"/>
                </a:solidFill>
              </a:rPr>
              <a:t>復興事業の企画・支援</a:t>
            </a:r>
            <a:endParaRPr lang="ja-JP" altLang="en-US" sz="1000" dirty="0">
              <a:solidFill>
                <a:schemeClr val="tx1"/>
              </a:solidFill>
            </a:endParaRPr>
          </a:p>
        </p:txBody>
      </p:sp>
      <p:sp>
        <p:nvSpPr>
          <p:cNvPr id="47" name="テキスト プレースホルダー 1"/>
          <p:cNvSpPr txBox="1">
            <a:spLocks/>
          </p:cNvSpPr>
          <p:nvPr/>
        </p:nvSpPr>
        <p:spPr bwMode="gray">
          <a:xfrm>
            <a:off x="3842323" y="4015785"/>
            <a:ext cx="1230959" cy="498016"/>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復興・まちづくりの取組・課題、目指す姿を</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整理し、広く情報発信</a:t>
            </a:r>
            <a:endParaRPr lang="en-US" altLang="ja-JP" sz="1000" dirty="0" smtClean="0">
              <a:solidFill>
                <a:schemeClr val="tx1"/>
              </a:solidFill>
            </a:endParaRPr>
          </a:p>
        </p:txBody>
      </p:sp>
      <p:sp>
        <p:nvSpPr>
          <p:cNvPr id="49" name="テキスト プレースホルダー 1"/>
          <p:cNvSpPr txBox="1">
            <a:spLocks/>
          </p:cNvSpPr>
          <p:nvPr/>
        </p:nvSpPr>
        <p:spPr bwMode="gray">
          <a:xfrm>
            <a:off x="1828798" y="1392676"/>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役場の専任担当者</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・チームの強化</a:t>
            </a:r>
            <a:endParaRPr lang="ja-JP" altLang="en-US" sz="1000" dirty="0">
              <a:solidFill>
                <a:schemeClr val="tx1"/>
              </a:solidFill>
            </a:endParaRPr>
          </a:p>
        </p:txBody>
      </p:sp>
      <p:sp>
        <p:nvSpPr>
          <p:cNvPr id="52" name="テキスト プレースホルダー 1"/>
          <p:cNvSpPr txBox="1">
            <a:spLocks/>
          </p:cNvSpPr>
          <p:nvPr/>
        </p:nvSpPr>
        <p:spPr bwMode="gray">
          <a:xfrm>
            <a:off x="3173946" y="5224023"/>
            <a:ext cx="1230959" cy="498016"/>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起業のニーズ・シーズ</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調査（ネクサスファーム等の活用検討含む）</a:t>
            </a:r>
            <a:endParaRPr lang="ja-JP" altLang="en-US" sz="1000" dirty="0">
              <a:solidFill>
                <a:schemeClr val="tx1"/>
              </a:solidFill>
            </a:endParaRPr>
          </a:p>
        </p:txBody>
      </p:sp>
      <p:sp>
        <p:nvSpPr>
          <p:cNvPr id="54" name="テキスト プレースホルダー 1"/>
          <p:cNvSpPr txBox="1">
            <a:spLocks/>
          </p:cNvSpPr>
          <p:nvPr/>
        </p:nvSpPr>
        <p:spPr bwMode="gray">
          <a:xfrm>
            <a:off x="5174304" y="5575056"/>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インキュベーション施設</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の視察・説明会</a:t>
            </a:r>
            <a:endParaRPr lang="ja-JP" altLang="en-US" sz="1000" dirty="0">
              <a:solidFill>
                <a:schemeClr val="tx1"/>
              </a:solidFill>
            </a:endParaRPr>
          </a:p>
        </p:txBody>
      </p:sp>
      <p:sp>
        <p:nvSpPr>
          <p:cNvPr id="30" name="テキスト プレースホルダー 1"/>
          <p:cNvSpPr txBox="1">
            <a:spLocks/>
          </p:cNvSpPr>
          <p:nvPr/>
        </p:nvSpPr>
        <p:spPr bwMode="gray">
          <a:xfrm>
            <a:off x="6498292" y="6577094"/>
            <a:ext cx="1255124" cy="190240"/>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リモートワークへの支援</a:t>
            </a:r>
            <a:endParaRPr lang="en-US" altLang="ja-JP" sz="1000" dirty="0" smtClean="0">
              <a:solidFill>
                <a:schemeClr val="tx1"/>
              </a:solidFill>
            </a:endParaRPr>
          </a:p>
        </p:txBody>
      </p:sp>
      <p:sp>
        <p:nvSpPr>
          <p:cNvPr id="28" name="テキスト プレースホルダー 1"/>
          <p:cNvSpPr txBox="1">
            <a:spLocks/>
          </p:cNvSpPr>
          <p:nvPr/>
        </p:nvSpPr>
        <p:spPr bwMode="gray">
          <a:xfrm>
            <a:off x="1828798" y="1783225"/>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まちづくり会社の体制</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強化（職員募集等）</a:t>
            </a:r>
            <a:endParaRPr lang="ja-JP" altLang="en-US" sz="1000" dirty="0">
              <a:solidFill>
                <a:schemeClr val="tx1"/>
              </a:solidFill>
            </a:endParaRPr>
          </a:p>
        </p:txBody>
      </p:sp>
      <p:sp>
        <p:nvSpPr>
          <p:cNvPr id="33" name="テキスト プレースホルダー 1"/>
          <p:cNvSpPr txBox="1">
            <a:spLocks/>
          </p:cNvSpPr>
          <p:nvPr/>
        </p:nvSpPr>
        <p:spPr bwMode="gray">
          <a:xfrm>
            <a:off x="5852499" y="3246293"/>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移住者向け住宅</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の物件</a:t>
            </a:r>
            <a:r>
              <a:rPr lang="ja-JP" altLang="en-US" sz="1000" dirty="0">
                <a:solidFill>
                  <a:schemeClr val="tx1"/>
                </a:solidFill>
              </a:rPr>
              <a:t>紹介</a:t>
            </a:r>
          </a:p>
        </p:txBody>
      </p:sp>
      <p:sp>
        <p:nvSpPr>
          <p:cNvPr id="37" name="テキスト プレースホルダー 1"/>
          <p:cNvSpPr txBox="1">
            <a:spLocks/>
          </p:cNvSpPr>
          <p:nvPr/>
        </p:nvSpPr>
        <p:spPr bwMode="gray">
          <a:xfrm>
            <a:off x="6526661" y="3637450"/>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帰還町民との地域</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交流イベントの開催</a:t>
            </a:r>
            <a:endParaRPr lang="ja-JP" altLang="en-US" sz="1000" dirty="0">
              <a:solidFill>
                <a:schemeClr val="tx1"/>
              </a:solidFill>
            </a:endParaRPr>
          </a:p>
        </p:txBody>
      </p:sp>
      <p:sp>
        <p:nvSpPr>
          <p:cNvPr id="39" name="テキスト プレースホルダー 1"/>
          <p:cNvSpPr txBox="1">
            <a:spLocks/>
          </p:cNvSpPr>
          <p:nvPr/>
        </p:nvSpPr>
        <p:spPr bwMode="gray">
          <a:xfrm>
            <a:off x="7194200" y="4795707"/>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コワーキングスペースの</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整備、運営</a:t>
            </a:r>
            <a:endParaRPr lang="ja-JP" altLang="en-US" sz="1000" dirty="0">
              <a:solidFill>
                <a:schemeClr val="tx1"/>
              </a:solidFill>
            </a:endParaRPr>
          </a:p>
        </p:txBody>
      </p:sp>
      <p:sp>
        <p:nvSpPr>
          <p:cNvPr id="43" name="テキスト プレースホルダー 1"/>
          <p:cNvSpPr txBox="1">
            <a:spLocks/>
          </p:cNvSpPr>
          <p:nvPr/>
        </p:nvSpPr>
        <p:spPr bwMode="gray">
          <a:xfrm>
            <a:off x="8550240" y="1364444"/>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移住者間のネットワーク構築支援</a:t>
            </a:r>
            <a:endParaRPr lang="ja-JP" altLang="en-US" sz="1000" dirty="0">
              <a:solidFill>
                <a:schemeClr val="tx1"/>
              </a:solidFill>
            </a:endParaRPr>
          </a:p>
        </p:txBody>
      </p:sp>
      <p:sp>
        <p:nvSpPr>
          <p:cNvPr id="48" name="テキスト プレースホルダー 1"/>
          <p:cNvSpPr txBox="1">
            <a:spLocks/>
          </p:cNvSpPr>
          <p:nvPr/>
        </p:nvSpPr>
        <p:spPr bwMode="gray">
          <a:xfrm>
            <a:off x="5174304" y="2271387"/>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町内生活体験ツアー、就労体験等の</a:t>
            </a:r>
            <a:r>
              <a:rPr lang="ja-JP" altLang="en-US" sz="1000" dirty="0">
                <a:solidFill>
                  <a:schemeClr val="tx1"/>
                </a:solidFill>
              </a:rPr>
              <a:t>実施</a:t>
            </a:r>
          </a:p>
        </p:txBody>
      </p:sp>
      <p:sp>
        <p:nvSpPr>
          <p:cNvPr id="51" name="テキスト プレースホルダー 1"/>
          <p:cNvSpPr txBox="1">
            <a:spLocks/>
          </p:cNvSpPr>
          <p:nvPr/>
        </p:nvSpPr>
        <p:spPr bwMode="gray">
          <a:xfrm>
            <a:off x="3173947" y="6012051"/>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学校魅力向上に向けたニーズ・実現性調査</a:t>
            </a:r>
            <a:endParaRPr lang="en-US" altLang="ja-JP" sz="1000" dirty="0" smtClean="0">
              <a:solidFill>
                <a:schemeClr val="tx1"/>
              </a:solidFill>
            </a:endParaRPr>
          </a:p>
        </p:txBody>
      </p:sp>
      <p:sp>
        <p:nvSpPr>
          <p:cNvPr id="40" name="テキスト プレースホルダー 1"/>
          <p:cNvSpPr txBox="1">
            <a:spLocks/>
          </p:cNvSpPr>
          <p:nvPr/>
        </p:nvSpPr>
        <p:spPr bwMode="gray">
          <a:xfrm>
            <a:off x="5852499" y="4795708"/>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町に縁のある人の調査・発掘、働きかけ</a:t>
            </a:r>
            <a:endParaRPr lang="ja-JP" altLang="en-US" sz="1000" dirty="0">
              <a:solidFill>
                <a:schemeClr val="tx1"/>
              </a:solidFill>
            </a:endParaRPr>
          </a:p>
        </p:txBody>
      </p:sp>
      <p:sp>
        <p:nvSpPr>
          <p:cNvPr id="42" name="テキスト プレースホルダー 1"/>
          <p:cNvSpPr txBox="1">
            <a:spLocks/>
          </p:cNvSpPr>
          <p:nvPr/>
        </p:nvSpPr>
        <p:spPr bwMode="gray">
          <a:xfrm>
            <a:off x="5174303" y="2696399"/>
            <a:ext cx="1345153" cy="498016"/>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大川原地区の商業・温浴施設や周辺の自然環境等、町の生活環境を</a:t>
            </a:r>
            <a:r>
              <a:rPr lang="en-US" altLang="ja-JP" sz="1000" dirty="0" smtClean="0">
                <a:solidFill>
                  <a:schemeClr val="tx1"/>
                </a:solidFill>
              </a:rPr>
              <a:t>PR</a:t>
            </a:r>
            <a:endParaRPr lang="ja-JP" altLang="en-US" sz="1000" dirty="0">
              <a:solidFill>
                <a:schemeClr val="tx1"/>
              </a:solidFill>
            </a:endParaRPr>
          </a:p>
        </p:txBody>
      </p:sp>
      <p:sp>
        <p:nvSpPr>
          <p:cNvPr id="50" name="テキスト プレースホルダー 1"/>
          <p:cNvSpPr txBox="1">
            <a:spLocks/>
          </p:cNvSpPr>
          <p:nvPr/>
        </p:nvSpPr>
        <p:spPr bwMode="gray">
          <a:xfrm>
            <a:off x="7156034" y="5988635"/>
            <a:ext cx="1321355" cy="190240"/>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子育て世帯用住宅整備</a:t>
            </a:r>
            <a:endParaRPr lang="ja-JP" altLang="en-US" sz="1000" dirty="0">
              <a:solidFill>
                <a:schemeClr val="tx1"/>
              </a:solidFill>
            </a:endParaRPr>
          </a:p>
        </p:txBody>
      </p:sp>
      <p:sp>
        <p:nvSpPr>
          <p:cNvPr id="53" name="テキスト プレースホルダー 1"/>
          <p:cNvSpPr txBox="1">
            <a:spLocks/>
          </p:cNvSpPr>
          <p:nvPr/>
        </p:nvSpPr>
        <p:spPr bwMode="gray">
          <a:xfrm>
            <a:off x="3613249" y="4819793"/>
            <a:ext cx="1680646"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algn="ctr" fontAlgn="auto">
              <a:spcAft>
                <a:spcPts val="0"/>
              </a:spcAft>
              <a:defRPr/>
            </a:pPr>
            <a:r>
              <a:rPr lang="ja-JP" altLang="en-US" sz="1000" dirty="0" smtClean="0">
                <a:solidFill>
                  <a:schemeClr val="tx1"/>
                </a:solidFill>
              </a:rPr>
              <a:t>ゼロカーボンビジョンを踏まえた</a:t>
            </a:r>
            <a:endParaRPr lang="en-US" altLang="ja-JP" sz="1000" dirty="0" smtClean="0">
              <a:solidFill>
                <a:schemeClr val="tx1"/>
              </a:solidFill>
            </a:endParaRPr>
          </a:p>
          <a:p>
            <a:pPr algn="ctr" fontAlgn="auto">
              <a:spcAft>
                <a:spcPts val="0"/>
              </a:spcAft>
              <a:defRPr/>
            </a:pPr>
            <a:r>
              <a:rPr lang="ja-JP" altLang="en-US" sz="1000" dirty="0" smtClean="0">
                <a:solidFill>
                  <a:schemeClr val="tx1"/>
                </a:solidFill>
              </a:rPr>
              <a:t>具体的取組の検討・実施</a:t>
            </a:r>
            <a:endParaRPr lang="ja-JP" altLang="en-US" sz="1000" dirty="0">
              <a:solidFill>
                <a:schemeClr val="tx1"/>
              </a:solidFill>
            </a:endParaRPr>
          </a:p>
        </p:txBody>
      </p:sp>
      <p:sp>
        <p:nvSpPr>
          <p:cNvPr id="55" name="テキスト プレースホルダー 1"/>
          <p:cNvSpPr txBox="1">
            <a:spLocks/>
          </p:cNvSpPr>
          <p:nvPr/>
        </p:nvSpPr>
        <p:spPr bwMode="gray">
          <a:xfrm>
            <a:off x="7861909" y="2222535"/>
            <a:ext cx="1230959" cy="344128"/>
          </a:xfrm>
          <a:prstGeom prst="rect">
            <a:avLst/>
          </a:prstGeom>
          <a:solidFill>
            <a:schemeClr val="accent1">
              <a:lumMod val="20000"/>
              <a:lumOff val="80000"/>
            </a:schemeClr>
          </a:solidFill>
          <a:ln>
            <a:solidFill>
              <a:schemeClr val="accent1"/>
            </a:solidFill>
          </a:ln>
        </p:spPr>
        <p:txBody>
          <a:bodyPr vert="horz" wrap="square" lIns="0" tIns="36000" rIns="0" bIns="0" rtlCol="0" anchor="ctr" anchorCtr="0">
            <a:spAutoFit/>
          </a:bodyPr>
          <a:lstStyle>
            <a:lvl1pPr marL="0" indent="0" algn="l" eaLnBrk="1" hangingPunct="1">
              <a:lnSpc>
                <a:spcPct val="100000"/>
              </a:lnSpc>
              <a:spcBef>
                <a:spcPts val="0"/>
              </a:spcBef>
              <a:buNone/>
              <a:defRPr kumimoji="1" sz="2800" b="1" baseline="0">
                <a:solidFill>
                  <a:schemeClr val="accent1"/>
                </a:solidFill>
                <a:latin typeface="Arial" pitchFamily="34" charset="0"/>
                <a:ea typeface="+mn-ea"/>
                <a:cs typeface="Arial" pitchFamily="34" charset="0"/>
              </a:defRPr>
            </a:lvl1pPr>
            <a:lvl2pPr marL="169200" indent="-169200" algn="l" eaLnBrk="1" hangingPunct="1">
              <a:lnSpc>
                <a:spcPct val="106000"/>
              </a:lnSpc>
              <a:spcBef>
                <a:spcPts val="1056"/>
              </a:spcBef>
              <a:buFont typeface="Wingdings" pitchFamily="2" charset="2"/>
              <a:buChar char="n"/>
              <a:defRPr kumimoji="1" sz="1200">
                <a:solidFill>
                  <a:schemeClr val="tx1"/>
                </a:solidFill>
                <a:latin typeface="Arial" pitchFamily="34" charset="0"/>
                <a:ea typeface="+mn-ea"/>
                <a:cs typeface="Arial" pitchFamily="34" charset="0"/>
              </a:defRPr>
            </a:lvl2pPr>
            <a:lvl3pPr marL="345600" indent="-172800" algn="l" eaLnBrk="1" hangingPunct="1">
              <a:lnSpc>
                <a:spcPct val="106000"/>
              </a:lnSpc>
              <a:spcBef>
                <a:spcPts val="480"/>
              </a:spcBef>
              <a:buFont typeface="Wingdings" pitchFamily="2" charset="2"/>
              <a:buChar char="Ø"/>
              <a:defRPr kumimoji="1" sz="1200">
                <a:solidFill>
                  <a:schemeClr val="tx1"/>
                </a:solidFill>
                <a:latin typeface="Arial" pitchFamily="34" charset="0"/>
                <a:ea typeface="+mn-ea"/>
                <a:cs typeface="Arial" pitchFamily="34" charset="0"/>
              </a:defRPr>
            </a:lvl3pPr>
            <a:lvl4pPr marL="518400" indent="-172800" algn="l" eaLnBrk="1" hangingPunct="1">
              <a:lnSpc>
                <a:spcPct val="106000"/>
              </a:lnSpc>
              <a:spcBef>
                <a:spcPts val="240"/>
              </a:spcBef>
              <a:buFont typeface="Arial" pitchFamily="34" charset="0"/>
              <a:buChar char="•"/>
              <a:defRPr kumimoji="1" sz="1200">
                <a:solidFill>
                  <a:schemeClr val="tx1"/>
                </a:solidFill>
                <a:latin typeface="Arial" pitchFamily="34" charset="0"/>
                <a:ea typeface="+mn-ea"/>
                <a:cs typeface="Arial" pitchFamily="34" charset="0"/>
              </a:defRPr>
            </a:lvl4pPr>
          </a:lstStyle>
          <a:p>
            <a:pPr lvl="0" algn="ctr" fontAlgn="auto">
              <a:spcAft>
                <a:spcPts val="0"/>
              </a:spcAft>
              <a:defRPr/>
            </a:pPr>
            <a:r>
              <a:rPr lang="ja-JP" altLang="en-US" sz="1000" dirty="0" smtClean="0">
                <a:solidFill>
                  <a:schemeClr val="tx1"/>
                </a:solidFill>
              </a:rPr>
              <a:t>移住相談サポーター</a:t>
            </a:r>
            <a:endParaRPr lang="en-US" altLang="ja-JP" sz="1000" dirty="0" smtClean="0">
              <a:solidFill>
                <a:schemeClr val="tx1"/>
              </a:solidFill>
            </a:endParaRPr>
          </a:p>
          <a:p>
            <a:pPr lvl="0" algn="ctr" fontAlgn="auto">
              <a:spcAft>
                <a:spcPts val="0"/>
              </a:spcAft>
              <a:defRPr/>
            </a:pPr>
            <a:r>
              <a:rPr lang="ja-JP" altLang="en-US" sz="1000" dirty="0" smtClean="0">
                <a:solidFill>
                  <a:schemeClr val="tx1"/>
                </a:solidFill>
              </a:rPr>
              <a:t>体制の構築・運用</a:t>
            </a:r>
            <a:endParaRPr lang="ja-JP" altLang="en-US" sz="1000" dirty="0">
              <a:solidFill>
                <a:schemeClr val="tx1"/>
              </a:solidFill>
            </a:endParaRPr>
          </a:p>
        </p:txBody>
      </p:sp>
    </p:spTree>
    <p:extLst>
      <p:ext uri="{BB962C8B-B14F-4D97-AF65-F5344CB8AC3E}">
        <p14:creationId xmlns:p14="http://schemas.microsoft.com/office/powerpoint/2010/main" val="28598633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2007">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solidFill>
          <a:schemeClr val="bg1"/>
        </a:solidFill>
      </a:spPr>
      <a:bodyPr vert="horz" wrap="none" lIns="0" tIns="0" rIns="0" bIns="0" rtlCol="0" anchor="ctr">
        <a:noAutofit/>
      </a:bodyPr>
      <a:lstStyle>
        <a:defPPr>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1_1_DTC_ Proposal Template_J_Confidential.potx" id="{319F2EBB-5E26-44AB-893E-8E9BFC45632C}" vid="{E2E785C7-A18B-4D8D-BB2A-831266D681C9}"/>
    </a:ext>
  </a:extLst>
</a:theme>
</file>

<file path=ppt/theme/theme2.xml><?xml version="1.0" encoding="utf-8"?>
<a:theme xmlns:a="http://schemas.openxmlformats.org/drawingml/2006/main" name="DT Proposal Template_J_202007_補足版">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01_1_DTC_ Proposal Template_J_Confidential.potx" id="{319F2EBB-5E26-44AB-893E-8E9BFC45632C}" vid="{E46F247C-9DF9-4485-8A64-CE7FC8C58AE9}"/>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file>

<file path=customXml/item4.xml><?xml version="1.0" encoding="utf-8"?>
<ct:contentTypeSchema xmlns:ct="http://schemas.microsoft.com/office/2006/metadata/contentType" xmlns:ma="http://schemas.microsoft.com/office/2006/metadata/properties/metaAttributes" ct:_="" ma:_="" ma:contentTypeName="ドキュメント" ma:contentTypeID="0x01010041D020119C01FD4C9BE380A0E076840D" ma:contentTypeVersion="11" ma:contentTypeDescription="新しいドキュメントを作成します。" ma:contentTypeScope="" ma:versionID="5c3e09b4cc58a6295e664556ff717fe8">
  <xsd:schema xmlns:xsd="http://www.w3.org/2001/XMLSchema" xmlns:xs="http://www.w3.org/2001/XMLSchema" xmlns:p="http://schemas.microsoft.com/office/2006/metadata/properties" xmlns:ns1="http://schemas.microsoft.com/sharepoint/v3" xmlns:ns2="5edbb4f2-436f-437b-b637-5999a3865539" xmlns:ns3="2344312a-a85c-4b4c-93a1-f21ca0dbf98d" targetNamespace="http://schemas.microsoft.com/office/2006/metadata/properties" ma:root="true" ma:fieldsID="b0123b3c19bad0aea96cbefbb79202e9" ns1:_="" ns2:_="" ns3:_="">
    <xsd:import namespace="http://schemas.microsoft.com/sharepoint/v3"/>
    <xsd:import namespace="5edbb4f2-436f-437b-b637-5999a3865539"/>
    <xsd:import namespace="2344312a-a85c-4b4c-93a1-f21ca0dbf98d"/>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4" nillable="true" ma:displayName="スケジュールの開始日" ma:description="[スケジュールの開始日] は、発行機能により作成されたサイト列です。このページがサイトの閲覧者に表示される最初の日時を示すために使われます。" ma:hidden="true" ma:internalName="PublishingStartDate" ma:readOnly="false">
      <xsd:simpleType>
        <xsd:restriction base="dms:Unknown"/>
      </xsd:simpleType>
    </xsd:element>
    <xsd:element name="PublishingExpirationDate" ma:index="5" nillable="true" ma:displayName="スケジュールの終了日" ma:description="[スケジュールの終了日] は、発行機能により作成されたサイト列です。このページがサイトの閲覧者に表示されなくなる日時を示すために使われます。" ma:hidden="true" ma:internalName="PublishingExpirationDate" ma:readOnly="fals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edbb4f2-436f-437b-b637-5999a3865539" elementFormDefault="qualified">
    <xsd:import namespace="http://schemas.microsoft.com/office/2006/documentManagement/types"/>
    <xsd:import namespace="http://schemas.microsoft.com/office/infopath/2007/PartnerControls"/>
    <xsd:element name="_dlc_DocId" ma:index="10"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11"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ID を保持" ma:description="追加時に ID を保持します。"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2344312a-a85c-4b4c-93a1-f21ca0dbf98d" elementFormDefault="qualified">
    <xsd:import namespace="http://schemas.microsoft.com/office/2006/documentManagement/types"/>
    <xsd:import namespace="http://schemas.microsoft.com/office/infopath/2007/PartnerControls"/>
    <xsd:element name="SharedWithUsers" ma:index="13" nillable="true" ma:displayName="共有相手"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コンテンツ タイプ"/>
        <xsd:element ref="dc:title" minOccurs="0" maxOccurs="1" ma:index="3"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21B286-A395-480F-812B-D3810D1663A3}">
  <ds:schemaRefs>
    <ds:schemaRef ds:uri="http://schemas.microsoft.com/office/2006/documentManagement/types"/>
    <ds:schemaRef ds:uri="5edbb4f2-436f-437b-b637-5999a3865539"/>
    <ds:schemaRef ds:uri="http://schemas.microsoft.com/sharepoint/v3"/>
    <ds:schemaRef ds:uri="http://www.w3.org/XML/1998/namespace"/>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2344312a-a85c-4b4c-93a1-f21ca0dbf98d"/>
    <ds:schemaRef ds:uri="http://purl.org/dc/dcmitype/"/>
  </ds:schemaRefs>
</ds:datastoreItem>
</file>

<file path=customXml/itemProps2.xml><?xml version="1.0" encoding="utf-8"?>
<ds:datastoreItem xmlns:ds="http://schemas.openxmlformats.org/officeDocument/2006/customXml" ds:itemID="{B7B7755D-A8F0-4491-BEB4-E32F00043AC1}">
  <ds:schemaRefs>
    <ds:schemaRef ds:uri="http://schemas.microsoft.com/sharepoint/v3/contenttype/forms"/>
  </ds:schemaRefs>
</ds:datastoreItem>
</file>

<file path=customXml/itemProps3.xml><?xml version="1.0" encoding="utf-8"?>
<ds:datastoreItem xmlns:ds="http://schemas.openxmlformats.org/officeDocument/2006/customXml" ds:itemID="{E9934CF6-60F8-4807-9D07-3C24BC4D3B28}">
  <ds:schemaRefs>
    <ds:schemaRef ds:uri="http://schemas.microsoft.com/sharepoint/events"/>
  </ds:schemaRefs>
</ds:datastoreItem>
</file>

<file path=customXml/itemProps4.xml><?xml version="1.0" encoding="utf-8"?>
<ds:datastoreItem xmlns:ds="http://schemas.openxmlformats.org/officeDocument/2006/customXml" ds:itemID="{AF14591A-C775-4B6C-990F-70D084DE55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edbb4f2-436f-437b-b637-5999a3865539"/>
    <ds:schemaRef ds:uri="2344312a-a85c-4b4c-93a1-f21ca0dbf9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ご提案書_福島12市町村への移住・定住の促進等に関する調査業務_20200903_v01</Template>
  <TotalTime>22853</TotalTime>
  <Words>388</Words>
  <Application>Microsoft Office PowerPoint</Application>
  <PresentationFormat>A4 210 x 297 mm</PresentationFormat>
  <Paragraphs>78</Paragraphs>
  <Slides>1</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2</vt:i4>
      </vt:variant>
      <vt:variant>
        <vt:lpstr>埋め込まれた OLE サーバー</vt:lpstr>
      </vt:variant>
      <vt:variant>
        <vt:i4>1</vt:i4>
      </vt:variant>
      <vt:variant>
        <vt:lpstr>スライド タイトル</vt:lpstr>
      </vt:variant>
      <vt:variant>
        <vt:i4>1</vt:i4>
      </vt:variant>
    </vt:vector>
  </HeadingPairs>
  <TitlesOfParts>
    <vt:vector size="10" baseType="lpstr">
      <vt:lpstr>Yu Gothic UI</vt:lpstr>
      <vt:lpstr>Arial</vt:lpstr>
      <vt:lpstr>Calibri</vt:lpstr>
      <vt:lpstr>Calibri Light</vt:lpstr>
      <vt:lpstr>Verdana</vt:lpstr>
      <vt:lpstr>Wingdings</vt:lpstr>
      <vt:lpstr>DT Proposal Template_J_202007</vt:lpstr>
      <vt:lpstr>DT Proposal Template_J_202007_補足版</vt:lpstr>
      <vt:lpstr>think-cell スライド</vt:lpstr>
      <vt:lpstr>PowerPoint プレゼンテーション</vt:lpstr>
    </vt:vector>
  </TitlesOfParts>
  <Manager/>
  <Company>DTT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プロポーザル用テンプレート</dc:title>
  <dc:creator>Yuka　Yamashita</dc:creator>
  <cp:keywords>cf</cp:keywords>
  <cp:lastModifiedBy>橋本_浩江</cp:lastModifiedBy>
  <cp:revision>2202</cp:revision>
  <cp:lastPrinted>2021-03-01T01:07:25Z</cp:lastPrinted>
  <dcterms:created xsi:type="dcterms:W3CDTF">2020-09-03T10:53:28Z</dcterms:created>
  <dcterms:modified xsi:type="dcterms:W3CDTF">2021-03-26T07:59:11Z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0x01010041D020119C01FD4C9BE380A0E076840D</vt:lpwstr>
  </property>
</Properties>
</file>