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3.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08" r:id="rId5"/>
    <p:sldMasterId id="2147483919" r:id="rId6"/>
  </p:sldMasterIdLst>
  <p:notesMasterIdLst>
    <p:notesMasterId r:id="rId8"/>
  </p:notesMasterIdLst>
  <p:sldIdLst>
    <p:sldId id="874" r:id="rId7"/>
  </p:sldIdLst>
  <p:sldSz cx="9906000" cy="6858000" type="A4"/>
  <p:notesSz cx="6735763" cy="9866313"/>
  <p:custDataLst>
    <p:tags r:id="rId9"/>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表紙" id="{580F5CB0-EEA2-4587-8B0A-376545F8B7B5}">
          <p14:sldIdLst/>
        </p14:section>
        <p14:section name="本日のゴール" id="{D7FE6D82-AA7A-4C29-B39D-C00A2D531389}">
          <p14:sldIdLst/>
        </p14:section>
        <p14:section name="ターゲット層と目標値の検討" id="{1582C12C-F914-4D6B-A461-643B89E90905}">
          <p14:sldIdLst/>
        </p14:section>
        <p14:section name="5年間における取組の検討" id="{2D404391-B591-417D-A5C2-627ECA7BA467}">
          <p14:sldIdLst>
            <p14:sldId id="874"/>
          </p14:sldIdLst>
        </p14:section>
        <p14:section name="次回以降に向けて" id="{3B37521C-6C47-43B1-9EF9-4E707DD05670}">
          <p14:sldIdLst/>
        </p14:section>
      </p14:sectionLst>
    </p:ext>
    <p:ext uri="{EFAFB233-063F-42B5-8137-9DF3F51BA10A}">
      <p15:sldGuideLst xmlns:p15="http://schemas.microsoft.com/office/powerpoint/2012/main">
        <p15:guide id="3" orient="horz" pos="981" userDrawn="1">
          <p15:clr>
            <a:srgbClr val="A4A3A4"/>
          </p15:clr>
        </p15:guide>
        <p15:guide id="4" pos="309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吉田 詩織（復興庁本庁）" initials="吉田" lastIdx="5" clrIdx="0">
    <p:extLst>
      <p:ext uri="{19B8F6BF-5375-455C-9EA6-DF929625EA0E}">
        <p15:presenceInfo xmlns:p15="http://schemas.microsoft.com/office/powerpoint/2012/main" userId="S-1-5-21-2022458152-3381638288-3706476089-1786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565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2" autoAdjust="0"/>
    <p:restoredTop sz="97092" autoAdjust="0"/>
  </p:normalViewPr>
  <p:slideViewPr>
    <p:cSldViewPr snapToGrid="0" showGuides="1">
      <p:cViewPr varScale="1">
        <p:scale>
          <a:sx n="116" d="100"/>
          <a:sy n="116" d="100"/>
        </p:scale>
        <p:origin x="1278" y="108"/>
      </p:cViewPr>
      <p:guideLst>
        <p:guide orient="horz" pos="981"/>
        <p:guide pos="3097"/>
      </p:guideLst>
    </p:cSldViewPr>
  </p:slideViewPr>
  <p:outlineViewPr>
    <p:cViewPr>
      <p:scale>
        <a:sx n="33" d="100"/>
        <a:sy n="33" d="100"/>
      </p:scale>
      <p:origin x="0" y="-11298"/>
    </p:cViewPr>
  </p:outlineViewPr>
  <p:notesTextViewPr>
    <p:cViewPr>
      <p:scale>
        <a:sx n="1" d="1"/>
        <a:sy n="1" d="1"/>
      </p:scale>
      <p:origin x="0" y="0"/>
    </p:cViewPr>
  </p:notesTextViewPr>
  <p:sorterViewPr>
    <p:cViewPr varScale="1">
      <p:scale>
        <a:sx n="100" d="100"/>
        <a:sy n="100" d="100"/>
      </p:scale>
      <p:origin x="0" y="-4062"/>
    </p:cViewPr>
  </p:sorter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tags" Target="tags/tag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19413" cy="495300"/>
          </a:xfrm>
          <a:prstGeom prst="rect">
            <a:avLst/>
          </a:prstGeom>
        </p:spPr>
        <p:txBody>
          <a:bodyPr vert="horz" lIns="91420" tIns="45711" rIns="91420" bIns="45711"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20" tIns="45711" rIns="91420" bIns="45711"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2021/3/1</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20" tIns="45711" rIns="91420" bIns="45711" rtlCol="0" anchor="ctr"/>
          <a:lstStyle/>
          <a:p>
            <a:endParaRPr lang="ja-JP" altLang="en-US" dirty="0"/>
          </a:p>
        </p:txBody>
      </p:sp>
      <p:sp>
        <p:nvSpPr>
          <p:cNvPr id="5" name="ノート プレースホルダー 4"/>
          <p:cNvSpPr>
            <a:spLocks noGrp="1"/>
          </p:cNvSpPr>
          <p:nvPr>
            <p:ph type="body" sz="quarter" idx="3"/>
          </p:nvPr>
        </p:nvSpPr>
        <p:spPr>
          <a:xfrm>
            <a:off x="673103" y="4748213"/>
            <a:ext cx="5389563" cy="3884612"/>
          </a:xfrm>
          <a:prstGeom prst="rect">
            <a:avLst/>
          </a:prstGeom>
        </p:spPr>
        <p:txBody>
          <a:bodyPr vert="horz" lIns="91420" tIns="45711" rIns="91420" bIns="45711" rtlCol="0"/>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フッター プレースホルダー 5"/>
          <p:cNvSpPr>
            <a:spLocks noGrp="1"/>
          </p:cNvSpPr>
          <p:nvPr>
            <p:ph type="ftr" sz="quarter" idx="4"/>
          </p:nvPr>
        </p:nvSpPr>
        <p:spPr>
          <a:xfrm>
            <a:off x="3" y="9371013"/>
            <a:ext cx="2919413" cy="495300"/>
          </a:xfrm>
          <a:prstGeom prst="rect">
            <a:avLst/>
          </a:prstGeom>
        </p:spPr>
        <p:txBody>
          <a:bodyPr vert="horz" lIns="91420" tIns="45711" rIns="91420" bIns="45711"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20" tIns="45711" rIns="91420" bIns="45711"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vmlDrawing" Target="../drawings/vmlDrawing12.v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xml"/><Relationship Id="rId1" Type="http://schemas.openxmlformats.org/officeDocument/2006/relationships/vmlDrawing" Target="../drawings/vmlDrawing13.v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vmlDrawing" Target="../drawings/vmlDrawing14.vml"/><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15.vml"/><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7.v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9.v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10.vml"/><Relationship Id="rId5" Type="http://schemas.openxmlformats.org/officeDocument/2006/relationships/image" Target="../media/image1.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119039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6713"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smtClean="0"/>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smtClean="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smtClean="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smtClean="0"/>
              <a:t>マスター テキストの書式設定</a:t>
            </a:r>
          </a:p>
        </p:txBody>
      </p:sp>
      <p:sp>
        <p:nvSpPr>
          <p:cNvPr id="8" name="Text Box 9"/>
          <p:cNvSpPr txBox="1">
            <a:spLocks noChangeArrowheads="1"/>
          </p:cNvSpPr>
          <p:nvPr/>
        </p:nvSpPr>
        <p:spPr bwMode="gray">
          <a:xfrm>
            <a:off x="417600" y="6192000"/>
            <a:ext cx="2899833"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baseline="0" dirty="0" smtClean="0">
                <a:solidFill>
                  <a:srgbClr val="000000"/>
                </a:solidFill>
                <a:latin typeface="+mn-lt"/>
                <a:ea typeface="+mn-ea"/>
                <a:cs typeface="+mn-cs"/>
                <a:sym typeface="+mn-lt"/>
              </a:rPr>
              <a:t>デロイト トーマツ コンサルティング合同会社</a:t>
            </a:r>
            <a:endParaRPr lang="en-US" altLang="ja-JP" sz="1400" kern="1200" baseline="0" dirty="0">
              <a:solidFill>
                <a:srgbClr val="000000"/>
              </a:solidFill>
              <a:latin typeface="+mn-lt"/>
              <a:ea typeface="+mn-ea"/>
              <a:cs typeface="+mn-cs"/>
              <a:sym typeface="+mn-lt"/>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dirty="0" smtClean="0"/>
              <a:t>クライアント社名</a:t>
            </a:r>
            <a:endParaRPr kumimoji="1" lang="ja-JP" altLang="en-US" dirty="0"/>
          </a:p>
        </p:txBody>
      </p:sp>
      <p:pic>
        <p:nvPicPr>
          <p:cNvPr id="7" name="図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2"/>
            </p:custDataLst>
            <p:extLst>
              <p:ext uri="{D42A27DB-BD31-4B8C-83A1-F6EECF244321}">
                <p14:modId xmlns:p14="http://schemas.microsoft.com/office/powerpoint/2010/main" val="33695951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5929"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dirty="0"/>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ja-JP" altLang="en-US" dirty="0"/>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796521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6879097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6953"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dirty="0"/>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en-US" altLang="ja-JP" dirty="0" smtClean="0"/>
          </a:p>
          <a:p>
            <a:pPr lvl="0">
              <a:spcBef>
                <a:spcPts val="0"/>
              </a:spcBef>
            </a:pPr>
            <a:endParaRPr kumimoji="1" lang="ja-JP" altLang="en-US" dirty="0"/>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smtClean="0"/>
              <a:t>マスター テキストの書式設定</a:t>
            </a:r>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3227458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4445870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7977"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dirty="0"/>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en-US" altLang="ja-JP" dirty="0" smtClean="0"/>
          </a:p>
          <a:p>
            <a:pPr lvl="0">
              <a:spcBef>
                <a:spcPts val="0"/>
              </a:spcBef>
            </a:pPr>
            <a:endParaRPr kumimoji="1" lang="ja-JP" altLang="en-US" dirty="0"/>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smtClean="0"/>
              <a:t>マスター テキストの書式設定</a:t>
            </a:r>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smtClean="0"/>
              <a:t>マスター テキストの書式設定</a:t>
            </a:r>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998751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6924291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9001"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dirty="0"/>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en-US" altLang="ja-JP" dirty="0" smtClean="0"/>
          </a:p>
          <a:p>
            <a:pPr lvl="0">
              <a:spcBef>
                <a:spcPts val="0"/>
              </a:spcBef>
            </a:pPr>
            <a:endParaRPr kumimoji="1" lang="ja-JP" altLang="en-US" dirty="0"/>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dirty="0" smtClean="0"/>
              <a:t>マスター テキストの書式設定</a:t>
            </a:r>
            <a:endParaRPr lang="en-US" altLang="ja-JP" dirty="0" smtClean="0"/>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endParaRPr lang="en-US" altLang="ja-JP" dirty="0" smtClean="0"/>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32248587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14450965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7737"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smtClean="0"/>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smtClean="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smtClean="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smtClean="0"/>
              <a:t>マスター テキストの書式設定</a:t>
            </a:r>
          </a:p>
        </p:txBody>
      </p:sp>
    </p:spTree>
    <p:extLst>
      <p:ext uri="{BB962C8B-B14F-4D97-AF65-F5344CB8AC3E}">
        <p14:creationId xmlns:p14="http://schemas.microsoft.com/office/powerpoint/2010/main" val="2543739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基本版） 目次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15387006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8761"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smtClean="0"/>
              <a:t>マスター タイトルの書式設定</a:t>
            </a:r>
            <a:endParaRPr kumimoji="1" lang="ja-JP" altLang="en-US"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10" name="Text Box 37"/>
          <p:cNvSpPr txBox="1">
            <a:spLocks noChangeArrowheads="1"/>
          </p:cNvSpPr>
          <p:nvPr userDrawn="1"/>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a:t>
            </a:r>
            <a:r>
              <a:rPr lang="fr-FR" altLang="ja-JP" sz="900" kern="1200" dirty="0" err="1" smtClean="0">
                <a:solidFill>
                  <a:schemeClr val="tx1"/>
                </a:solidFill>
                <a:latin typeface="+mn-lt"/>
                <a:ea typeface="+mn-ea"/>
                <a:cs typeface="+mn-cs"/>
                <a:sym typeface="+mn-lt"/>
              </a:rPr>
              <a:t>Tohmatsu</a:t>
            </a:r>
            <a:r>
              <a:rPr lang="fr-FR" altLang="ja-JP" sz="900" kern="1200" dirty="0" smtClean="0">
                <a:solidFill>
                  <a:schemeClr val="tx1"/>
                </a:solidFill>
                <a:latin typeface="+mn-lt"/>
                <a:ea typeface="+mn-ea"/>
                <a:cs typeface="+mn-cs"/>
                <a:sym typeface="+mn-lt"/>
              </a:rPr>
              <a:t> Consulting LLC.</a:t>
            </a:r>
            <a:endParaRPr lang="en-US" altLang="ja-JP" sz="900" kern="1200" dirty="0">
              <a:solidFill>
                <a:schemeClr val="tx1"/>
              </a:solidFill>
              <a:latin typeface="+mn-lt"/>
              <a:ea typeface="+mn-ea"/>
              <a:cs typeface="+mn-cs"/>
              <a:sym typeface="+mn-lt"/>
            </a:endParaRPr>
          </a:p>
        </p:txBody>
      </p:sp>
    </p:spTree>
    <p:extLst>
      <p:ext uri="{BB962C8B-B14F-4D97-AF65-F5344CB8AC3E}">
        <p14:creationId xmlns:p14="http://schemas.microsoft.com/office/powerpoint/2010/main" val="2982903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5069065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9785"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smtClean="0"/>
              <a:t>マスター テキストの書式設定</a:t>
            </a:r>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11" name="Text Box 37"/>
          <p:cNvSpPr txBox="1">
            <a:spLocks noChangeArrowheads="1"/>
          </p:cNvSpPr>
          <p:nvPr userDrawn="1"/>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a:t>
            </a:r>
            <a:r>
              <a:rPr lang="fr-FR" altLang="ja-JP" sz="900" kern="1200" dirty="0" err="1" smtClean="0">
                <a:solidFill>
                  <a:schemeClr val="tx1"/>
                </a:solidFill>
                <a:latin typeface="+mn-lt"/>
                <a:ea typeface="+mn-ea"/>
                <a:cs typeface="+mn-cs"/>
                <a:sym typeface="+mn-lt"/>
              </a:rPr>
              <a:t>Tohmatsu</a:t>
            </a:r>
            <a:r>
              <a:rPr lang="fr-FR" altLang="ja-JP" sz="900" kern="1200" dirty="0" smtClean="0">
                <a:solidFill>
                  <a:schemeClr val="tx1"/>
                </a:solidFill>
                <a:latin typeface="+mn-lt"/>
                <a:ea typeface="+mn-ea"/>
                <a:cs typeface="+mn-cs"/>
                <a:sym typeface="+mn-lt"/>
              </a:rPr>
              <a:t> Consulting LLC.</a:t>
            </a:r>
            <a:endParaRPr lang="en-US" altLang="ja-JP" sz="900" kern="1200" dirty="0">
              <a:solidFill>
                <a:schemeClr val="tx1"/>
              </a:solidFill>
              <a:latin typeface="+mn-lt"/>
              <a:ea typeface="+mn-ea"/>
              <a:cs typeface="+mn-cs"/>
              <a:sym typeface="+mn-lt"/>
            </a:endParaRPr>
          </a:p>
        </p:txBody>
      </p:sp>
    </p:spTree>
    <p:extLst>
      <p:ext uri="{BB962C8B-B14F-4D97-AF65-F5344CB8AC3E}">
        <p14:creationId xmlns:p14="http://schemas.microsoft.com/office/powerpoint/2010/main" val="2894029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基本版） 中表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4015522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0809"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dirty="0" smtClean="0"/>
              <a:t>中表紙タイトル</a:t>
            </a:r>
          </a:p>
        </p:txBody>
      </p:sp>
      <p:sp>
        <p:nvSpPr>
          <p:cNvPr id="9"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0"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633268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4218566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1833"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0"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689363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1011475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2857"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10"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1"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2250688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51215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3881"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14"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5"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7849385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366733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4905"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12"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3"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383826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vmlDrawing" Target="../drawings/vmlDrawing1.v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slideLayout" Target="../slideLayouts/slideLayout12.xml"/><Relationship Id="rId7" Type="http://schemas.openxmlformats.org/officeDocument/2006/relationships/tags" Target="../tags/tag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vmlDrawing" Target="../drawings/vmlDrawing11.vml"/><Relationship Id="rId5"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extLst>
              <p:ext uri="{D42A27DB-BD31-4B8C-83A1-F6EECF244321}">
                <p14:modId xmlns:p14="http://schemas.microsoft.com/office/powerpoint/2010/main" val="3514709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4670" name="think-cell スライド" r:id="rId13" imgW="563" imgH="564" progId="TCLayout.ActiveDocument.1">
                  <p:embed/>
                </p:oleObj>
              </mc:Choice>
              <mc:Fallback>
                <p:oleObj name="think-cell スライド" r:id="rId13" imgW="563" imgH="564" progId="TCLayout.ActiveDocument.1">
                  <p:embed/>
                  <p:pic>
                    <p:nvPicPr>
                      <p:cNvPr id="0" name=""/>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smtClean="0"/>
              <a:t>キーメッセージを入力（本スライドで一番伝えたいこと＜名詞止め・体言止め不可＞）</a:t>
            </a:r>
            <a:endParaRPr lang="en-US" noProof="0" dirty="0"/>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Consulting LLC.</a:t>
            </a:r>
            <a:endParaRPr lang="en-US" altLang="ja-JP" sz="900" kern="1200" dirty="0">
              <a:solidFill>
                <a:schemeClr val="tx1"/>
              </a:solidFill>
              <a:latin typeface="+mn-lt"/>
              <a:ea typeface="+mn-ea"/>
              <a:cs typeface="+mn-cs"/>
              <a:sym typeface="+mn-lt"/>
            </a:endParaRPr>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dirty="0" smtClean="0"/>
              <a:t>マスター テキストの書式設定</a:t>
            </a:r>
            <a:endParaRPr kumimoji="1" lang="en-US" altLang="ja-JP" dirty="0" smtClean="0"/>
          </a:p>
          <a:p>
            <a:pPr lvl="1"/>
            <a:r>
              <a:rPr kumimoji="1" lang="ja-JP" altLang="en-US" dirty="0" smtClean="0"/>
              <a:t>第 </a:t>
            </a:r>
            <a:r>
              <a:rPr kumimoji="1" lang="en-US" altLang="ja-JP" dirty="0" smtClean="0"/>
              <a:t>1 </a:t>
            </a:r>
            <a:r>
              <a:rPr kumimoji="1" lang="ja-JP" altLang="en-US" dirty="0" smtClean="0"/>
              <a:t>レベル</a:t>
            </a:r>
            <a:endParaRPr kumimoji="1" lang="en-US" altLang="ja-JP" dirty="0" smtClean="0"/>
          </a:p>
          <a:p>
            <a:pPr lvl="2"/>
            <a:r>
              <a:rPr kumimoji="1" lang="ja-JP" altLang="en-US" dirty="0" smtClean="0"/>
              <a:t>第 </a:t>
            </a:r>
            <a:r>
              <a:rPr kumimoji="1" lang="en-US" altLang="ja-JP" dirty="0" smtClean="0"/>
              <a:t>2 </a:t>
            </a:r>
            <a:r>
              <a:rPr kumimoji="1" lang="ja-JP" altLang="en-US" dirty="0" smtClean="0"/>
              <a:t>レベル</a:t>
            </a:r>
            <a:endParaRPr kumimoji="1" lang="en-US" altLang="ja-JP" dirty="0" smtClean="0"/>
          </a:p>
          <a:p>
            <a:pPr lvl="3"/>
            <a:r>
              <a:rPr kumimoji="1" lang="ja-JP" altLang="en-US" dirty="0" smtClean="0"/>
              <a:t>第 </a:t>
            </a:r>
            <a:r>
              <a:rPr kumimoji="1" lang="en-US" altLang="ja-JP" dirty="0" smtClean="0"/>
              <a:t>3 </a:t>
            </a:r>
            <a:r>
              <a:rPr kumimoji="1" lang="ja-JP" altLang="en-US" dirty="0" smtClean="0"/>
              <a:t>レベル</a:t>
            </a:r>
            <a:endParaRPr kumimoji="1" lang="en-US" altLang="ja-JP" dirty="0" smtClean="0"/>
          </a:p>
        </p:txBody>
      </p:sp>
      <p:sp>
        <p:nvSpPr>
          <p:cNvPr id="14"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6"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7"/>
            </p:custDataLst>
            <p:extLst>
              <p:ext uri="{D42A27DB-BD31-4B8C-83A1-F6EECF244321}">
                <p14:modId xmlns:p14="http://schemas.microsoft.com/office/powerpoint/2010/main" val="2212474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5694" name="think-cell スライド" r:id="rId8" imgW="563" imgH="564" progId="TCLayout.ActiveDocument.1">
                  <p:embed/>
                </p:oleObj>
              </mc:Choice>
              <mc:Fallback>
                <p:oleObj name="think-cell スライド" r:id="rId8" imgW="563" imgH="564"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smtClean="0"/>
              <a:t>キーメッセージを入力（本スライドで一番伝えたいこと＜名詞止め・体言止め不可＞）</a:t>
            </a:r>
            <a:endParaRPr lang="en-US" noProof="0"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a:t>
            </a:r>
            <a:r>
              <a:rPr lang="fr-FR" altLang="ja-JP" sz="900" kern="1200" dirty="0" err="1" smtClean="0">
                <a:solidFill>
                  <a:schemeClr val="tx1"/>
                </a:solidFill>
                <a:latin typeface="+mn-lt"/>
                <a:ea typeface="+mn-ea"/>
                <a:cs typeface="+mn-cs"/>
                <a:sym typeface="+mn-lt"/>
              </a:rPr>
              <a:t>Tohmatsu</a:t>
            </a:r>
            <a:r>
              <a:rPr lang="fr-FR" altLang="ja-JP" sz="900" kern="1200" dirty="0" smtClean="0">
                <a:solidFill>
                  <a:schemeClr val="tx1"/>
                </a:solidFill>
                <a:latin typeface="+mn-lt"/>
                <a:ea typeface="+mn-ea"/>
                <a:cs typeface="+mn-cs"/>
                <a:sym typeface="+mn-lt"/>
              </a:rPr>
              <a:t> Consulting LLC.</a:t>
            </a:r>
            <a:endParaRPr lang="en-US" altLang="ja-JP" sz="900" kern="1200" dirty="0">
              <a:solidFill>
                <a:schemeClr val="tx1"/>
              </a:solidFill>
              <a:latin typeface="+mn-lt"/>
              <a:ea typeface="+mn-ea"/>
              <a:cs typeface="+mn-cs"/>
              <a:sym typeface="+mn-lt"/>
            </a:endParaRPr>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dirty="0" smtClean="0"/>
              <a:t>マスター テキストの書式設定</a:t>
            </a:r>
            <a:endParaRPr kumimoji="1" lang="en-US" altLang="ja-JP" dirty="0" smtClean="0"/>
          </a:p>
          <a:p>
            <a:pPr lvl="1"/>
            <a:r>
              <a:rPr kumimoji="1" lang="ja-JP" altLang="en-US" dirty="0" smtClean="0"/>
              <a:t>第 </a:t>
            </a:r>
            <a:r>
              <a:rPr kumimoji="1" lang="en-US" altLang="ja-JP" dirty="0" smtClean="0"/>
              <a:t>1 </a:t>
            </a:r>
            <a:r>
              <a:rPr kumimoji="1" lang="ja-JP" altLang="en-US" dirty="0" smtClean="0"/>
              <a:t>レベル</a:t>
            </a:r>
          </a:p>
          <a:p>
            <a:pPr lvl="2"/>
            <a:r>
              <a:rPr kumimoji="1" lang="ja-JP" altLang="en-US" dirty="0" smtClean="0"/>
              <a:t>第 </a:t>
            </a:r>
            <a:r>
              <a:rPr kumimoji="1" lang="en-US" altLang="ja-JP" dirty="0" smtClean="0"/>
              <a:t>2 </a:t>
            </a:r>
            <a:r>
              <a:rPr kumimoji="1" lang="ja-JP" altLang="en-US" dirty="0" smtClean="0"/>
              <a:t>レベル</a:t>
            </a:r>
          </a:p>
          <a:p>
            <a:pPr lvl="3"/>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3.emf"/><Relationship Id="rId5" Type="http://schemas.openxmlformats.org/officeDocument/2006/relationships/oleObject" Target="../embeddings/oleObject16.bin"/><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オブジェクト 49" hidden="1"/>
          <p:cNvGraphicFramePr>
            <a:graphicFrameLocks noChangeAspect="1"/>
          </p:cNvGraphicFramePr>
          <p:nvPr>
            <p:custDataLst>
              <p:tags r:id="rId2"/>
            </p:custDataLst>
            <p:extLst>
              <p:ext uri="{D42A27DB-BD31-4B8C-83A1-F6EECF244321}">
                <p14:modId xmlns:p14="http://schemas.microsoft.com/office/powerpoint/2010/main" val="1302018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0036" name="think-cell スライド" r:id="rId5" imgW="353" imgH="318" progId="TCLayout.ActiveDocument.1">
                  <p:embed/>
                </p:oleObj>
              </mc:Choice>
              <mc:Fallback>
                <p:oleObj name="think-cell スライド" r:id="rId5" imgW="353" imgH="318" progId="TCLayout.ActiveDocument.1">
                  <p:embed/>
                  <p:pic>
                    <p:nvPicPr>
                      <p:cNvPr id="50" name="オブジェクト 49"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9" name="正方形/長方形 48" hidden="1"/>
          <p:cNvSpPr/>
          <p:nvPr>
            <p:custDataLst>
              <p:tags r:id="rId3"/>
            </p:custDataLst>
          </p:nvPr>
        </p:nvSpPr>
        <p:spPr bwMode="gray">
          <a:xfrm>
            <a:off x="0" y="0"/>
            <a:ext cx="158750" cy="15875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buFont typeface="Wingdings" panose="05000000000000000000" pitchFamily="2" charset="2"/>
              <a:buNone/>
            </a:pPr>
            <a:endParaRPr kumimoji="1" lang="en-US" altLang="ja-JP" sz="2000" b="1" u="none" strike="noStrike" kern="1200" cap="none" spc="0" normalizeH="0" noProof="0" dirty="0" smtClean="0">
              <a:ln>
                <a:noFill/>
              </a:ln>
              <a:solidFill>
                <a:prstClr val="black"/>
              </a:solidFill>
              <a:effectLst/>
              <a:uLnTx/>
              <a:uFillTx/>
              <a:latin typeface="Calibri" panose="020F0502020204030204" pitchFamily="34" charset="0"/>
              <a:ea typeface="Yu Gothic UI" panose="020B0500000000000000" pitchFamily="50" charset="-128"/>
              <a:cs typeface="+mj-cs"/>
              <a:sym typeface="Calibri" panose="020F0502020204030204" pitchFamily="34" charset="0"/>
            </a:endParaRPr>
          </a:p>
        </p:txBody>
      </p:sp>
      <p:sp>
        <p:nvSpPr>
          <p:cNvPr id="3" name="テキスト プレースホルダー 2"/>
          <p:cNvSpPr>
            <a:spLocks noGrp="1"/>
          </p:cNvSpPr>
          <p:nvPr>
            <p:ph type="body" sz="quarter" idx="12"/>
          </p:nvPr>
        </p:nvSpPr>
        <p:spPr>
          <a:xfrm>
            <a:off x="287599" y="266874"/>
            <a:ext cx="4356000" cy="468000"/>
          </a:xfrm>
        </p:spPr>
        <p:txBody>
          <a:bodyPr/>
          <a:lstStyle/>
          <a:p>
            <a:r>
              <a:rPr kumimoji="1" lang="ja-JP" altLang="en-US" b="0" dirty="0" smtClean="0">
                <a:solidFill>
                  <a:schemeClr val="tx1"/>
                </a:solidFill>
              </a:rPr>
              <a:t>移住定住を促進するための、主な取組と行程案は以下の通り</a:t>
            </a:r>
            <a:endParaRPr kumimoji="1" lang="ja-JP" altLang="en-US" b="0"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472976474"/>
              </p:ext>
            </p:extLst>
          </p:nvPr>
        </p:nvGraphicFramePr>
        <p:xfrm>
          <a:off x="125660" y="653401"/>
          <a:ext cx="9410776" cy="6140364"/>
        </p:xfrm>
        <a:graphic>
          <a:graphicData uri="http://schemas.openxmlformats.org/drawingml/2006/table">
            <a:tbl>
              <a:tblPr firstRow="1" firstCol="1" bandRow="1">
                <a:tableStyleId>{7E9639D4-E3E2-4D34-9284-5A2195B3D0D7}</a:tableStyleId>
              </a:tblPr>
              <a:tblGrid>
                <a:gridCol w="261503">
                  <a:extLst>
                    <a:ext uri="{9D8B030D-6E8A-4147-A177-3AD203B41FA5}">
                      <a16:colId xmlns="" xmlns:a16="http://schemas.microsoft.com/office/drawing/2014/main" val="1670994044"/>
                    </a:ext>
                  </a:extLst>
                </a:gridCol>
                <a:gridCol w="2072774">
                  <a:extLst>
                    <a:ext uri="{9D8B030D-6E8A-4147-A177-3AD203B41FA5}">
                      <a16:colId xmlns="" xmlns:a16="http://schemas.microsoft.com/office/drawing/2014/main" val="1086825489"/>
                    </a:ext>
                  </a:extLst>
                </a:gridCol>
                <a:gridCol w="1198185">
                  <a:extLst>
                    <a:ext uri="{9D8B030D-6E8A-4147-A177-3AD203B41FA5}">
                      <a16:colId xmlns="" xmlns:a16="http://schemas.microsoft.com/office/drawing/2014/main" val="2338666584"/>
                    </a:ext>
                  </a:extLst>
                </a:gridCol>
                <a:gridCol w="952179">
                  <a:extLst>
                    <a:ext uri="{9D8B030D-6E8A-4147-A177-3AD203B41FA5}">
                      <a16:colId xmlns="" xmlns:a16="http://schemas.microsoft.com/office/drawing/2014/main" val="639349180"/>
                    </a:ext>
                  </a:extLst>
                </a:gridCol>
                <a:gridCol w="985227">
                  <a:extLst>
                    <a:ext uri="{9D8B030D-6E8A-4147-A177-3AD203B41FA5}">
                      <a16:colId xmlns="" xmlns:a16="http://schemas.microsoft.com/office/drawing/2014/main" val="124474537"/>
                    </a:ext>
                  </a:extLst>
                </a:gridCol>
                <a:gridCol w="985227">
                  <a:extLst>
                    <a:ext uri="{9D8B030D-6E8A-4147-A177-3AD203B41FA5}">
                      <a16:colId xmlns="" xmlns:a16="http://schemas.microsoft.com/office/drawing/2014/main" val="1819424667"/>
                    </a:ext>
                  </a:extLst>
                </a:gridCol>
                <a:gridCol w="985227">
                  <a:extLst>
                    <a:ext uri="{9D8B030D-6E8A-4147-A177-3AD203B41FA5}">
                      <a16:colId xmlns="" xmlns:a16="http://schemas.microsoft.com/office/drawing/2014/main" val="1217361361"/>
                    </a:ext>
                  </a:extLst>
                </a:gridCol>
                <a:gridCol w="985227">
                  <a:extLst>
                    <a:ext uri="{9D8B030D-6E8A-4147-A177-3AD203B41FA5}">
                      <a16:colId xmlns="" xmlns:a16="http://schemas.microsoft.com/office/drawing/2014/main" val="1009206949"/>
                    </a:ext>
                  </a:extLst>
                </a:gridCol>
                <a:gridCol w="985227">
                  <a:extLst>
                    <a:ext uri="{9D8B030D-6E8A-4147-A177-3AD203B41FA5}">
                      <a16:colId xmlns="" xmlns:a16="http://schemas.microsoft.com/office/drawing/2014/main" val="3411915281"/>
                    </a:ext>
                  </a:extLst>
                </a:gridCol>
              </a:tblGrid>
              <a:tr h="207868">
                <a:tc>
                  <a:txBody>
                    <a:bodyPr/>
                    <a:lstStyle/>
                    <a:p>
                      <a:pPr algn="ctr">
                        <a:spcAft>
                          <a:spcPts val="0"/>
                        </a:spcAft>
                      </a:pPr>
                      <a:r>
                        <a:rPr lang="en-US" altLang="ja-JP" sz="1200" kern="100" dirty="0" smtClean="0">
                          <a:effectLst/>
                          <a:latin typeface="+mj-lt"/>
                          <a:ea typeface="+mn-ea"/>
                          <a:cs typeface="Times New Roman" panose="02020603050405020304" pitchFamily="18" charset="0"/>
                        </a:rPr>
                        <a:t>No.</a:t>
                      </a:r>
                      <a:endParaRPr lang="ja-JP" sz="1200" kern="100" dirty="0">
                        <a:effectLst/>
                        <a:latin typeface="+mj-lt"/>
                        <a:ea typeface="+mn-ea"/>
                        <a:cs typeface="Times New Roman" panose="02020603050405020304" pitchFamily="18" charset="0"/>
                      </a:endParaRPr>
                    </a:p>
                  </a:txBody>
                  <a:tcPr marL="36000" marR="36000" marT="0" marB="0">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ja-JP" sz="1200" kern="100" dirty="0">
                          <a:effectLst/>
                        </a:rPr>
                        <a:t>取組名</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ja-JP" sz="1200" kern="100" dirty="0">
                          <a:effectLst/>
                        </a:rPr>
                        <a:t>分類</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ja-JP" altLang="en-US" sz="1200" kern="100" dirty="0" smtClean="0">
                          <a:effectLst/>
                          <a:latin typeface="+mj-lt"/>
                          <a:ea typeface="+mn-ea"/>
                          <a:cs typeface="Times New Roman" panose="02020603050405020304" pitchFamily="18" charset="0"/>
                        </a:rPr>
                        <a:t>ターゲット層</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en-US" sz="1200" kern="100" dirty="0" smtClean="0">
                          <a:effectLst/>
                        </a:rPr>
                        <a:t>2021</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en-US" sz="1200" kern="100" dirty="0" smtClean="0">
                          <a:effectLst/>
                        </a:rPr>
                        <a:t>2022</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en-US" sz="1200" kern="100" dirty="0" smtClean="0">
                          <a:effectLst/>
                        </a:rPr>
                        <a:t>2023</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en-US" sz="1200" kern="100" dirty="0" smtClean="0">
                          <a:effectLst/>
                        </a:rPr>
                        <a:t>2024</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spcAft>
                          <a:spcPts val="0"/>
                        </a:spcAft>
                      </a:pPr>
                      <a:r>
                        <a:rPr lang="en-US" sz="1200" kern="100" dirty="0" smtClean="0">
                          <a:effectLst/>
                        </a:rPr>
                        <a:t>2025</a:t>
                      </a:r>
                      <a:endParaRPr lang="ja-JP" sz="1200" kern="100" dirty="0">
                        <a:effectLst/>
                        <a:latin typeface="+mj-lt"/>
                        <a:ea typeface="+mn-ea"/>
                        <a:cs typeface="Times New Roman" panose="02020603050405020304" pitchFamily="18" charset="0"/>
                      </a:endParaRPr>
                    </a:p>
                  </a:txBody>
                  <a:tcPr marL="36000" marR="36000" marT="0" marB="0">
                    <a:lnL w="19050" cap="flat" cmpd="sng" algn="ctr">
                      <a:solidFill>
                        <a:schemeClr val="bg1"/>
                      </a:solidFill>
                      <a:prstDash val="solid"/>
                      <a:round/>
                      <a:headEnd type="none" w="med" len="med"/>
                      <a:tailEnd type="none" w="med" len="med"/>
                    </a:lnL>
                    <a:lnB w="9525" cap="flat" cmpd="sng" algn="ctr">
                      <a:solidFill>
                        <a:schemeClr val="bg1"/>
                      </a:solidFill>
                      <a:prstDash val="solid"/>
                      <a:round/>
                      <a:headEnd type="none" w="med" len="med"/>
                      <a:tailEnd type="none" w="med" len="med"/>
                    </a:lnB>
                    <a:solidFill>
                      <a:schemeClr val="bg1">
                        <a:lumMod val="50000"/>
                      </a:schemeClr>
                    </a:solidFill>
                  </a:tcPr>
                </a:tc>
                <a:extLst>
                  <a:ext uri="{0D108BD9-81ED-4DB2-BD59-A6C34878D82A}">
                    <a16:rowId xmlns="" xmlns:a16="http://schemas.microsoft.com/office/drawing/2014/main" val="2244284636"/>
                  </a:ext>
                </a:extLst>
              </a:tr>
              <a:tr h="654702">
                <a:tc>
                  <a:txBody>
                    <a:bodyPr/>
                    <a:lstStyle/>
                    <a:p>
                      <a:pPr algn="ctr">
                        <a:spcAft>
                          <a:spcPts val="0"/>
                        </a:spcAft>
                      </a:pPr>
                      <a:r>
                        <a:rPr lang="en-US" altLang="ja-JP" sz="1200" kern="100" dirty="0" smtClean="0">
                          <a:solidFill>
                            <a:schemeClr val="bg1"/>
                          </a:solidFill>
                          <a:effectLst/>
                          <a:latin typeface="+mj-lt"/>
                          <a:ea typeface="+mn-ea"/>
                          <a:cs typeface="Times New Roman" panose="02020603050405020304" pitchFamily="18" charset="0"/>
                        </a:rPr>
                        <a:t>1</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bg1">
                        <a:lumMod val="50000"/>
                      </a:schemeClr>
                    </a:solidFill>
                  </a:tcPr>
                </a:tc>
                <a:tc>
                  <a:txBody>
                    <a:bodyPr/>
                    <a:lstStyle/>
                    <a:p>
                      <a:pPr marL="0" lvl="0" indent="0">
                        <a:buFont typeface="Wingdings" panose="05000000000000000000" pitchFamily="2" charset="2"/>
                        <a:buNone/>
                        <a:defRPr/>
                      </a:pPr>
                      <a:r>
                        <a:rPr lang="ja-JP" altLang="en-US" sz="1200" b="0" dirty="0" smtClean="0">
                          <a:solidFill>
                            <a:prstClr val="black"/>
                          </a:solidFill>
                          <a:latin typeface="+mn-ea"/>
                        </a:rPr>
                        <a:t>情報発信</a:t>
                      </a:r>
                      <a:endParaRPr lang="en-US" altLang="ja-JP" sz="1200" b="0" dirty="0" smtClean="0">
                        <a:solidFill>
                          <a:prstClr val="black"/>
                        </a:solidFill>
                        <a:latin typeface="+mn-ea"/>
                      </a:endParaRPr>
                    </a:p>
                    <a:p>
                      <a:pPr marL="0" lvl="0" indent="0">
                        <a:buFont typeface="Wingdings" panose="05000000000000000000" pitchFamily="2" charset="2"/>
                        <a:buNone/>
                        <a:defRPr/>
                      </a:pPr>
                      <a:r>
                        <a:rPr kumimoji="1" lang="ja-JP" altLang="en-US" sz="1200" b="0" i="0" u="none" strike="noStrike" kern="1200" cap="none" spc="0" normalizeH="0" baseline="0" noProof="0" dirty="0" smtClean="0">
                          <a:ln>
                            <a:noFill/>
                          </a:ln>
                          <a:solidFill>
                            <a:prstClr val="black"/>
                          </a:solidFill>
                          <a:effectLst/>
                          <a:uLnTx/>
                          <a:uFillTx/>
                          <a:latin typeface="+mn-ea"/>
                          <a:ea typeface="+mn-ea"/>
                          <a:cs typeface="+mn-cs"/>
                        </a:rPr>
                        <a:t>広報ツールの整備</a:t>
                      </a:r>
                      <a:endParaRPr kumimoji="1" lang="ja-JP" altLang="en-US" sz="1000" b="1" i="0" u="none" strike="noStrike" kern="1200" cap="none" spc="0" normalizeH="0" baseline="0" noProof="0" dirty="0" smtClean="0">
                        <a:ln>
                          <a:noFill/>
                        </a:ln>
                        <a:solidFill>
                          <a:srgbClr val="DA291C"/>
                        </a:solidFill>
                        <a:effectLst/>
                        <a:uLnTx/>
                        <a:uFillTx/>
                        <a:latin typeface="+mn-lt"/>
                        <a:ea typeface="+mn-ea"/>
                        <a:cs typeface="+mn-cs"/>
                      </a:endParaRPr>
                    </a:p>
                  </a:txBody>
                  <a:tcPr marT="0" marB="0" anchor="ctr">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algn="l">
                        <a:spcAft>
                          <a:spcPts val="0"/>
                        </a:spcAft>
                      </a:pPr>
                      <a:r>
                        <a:rPr lang="ja-JP" altLang="en-US" sz="900" kern="100" dirty="0" smtClean="0">
                          <a:effectLst/>
                        </a:rPr>
                        <a:t>□魅力の磨き上げ</a:t>
                      </a:r>
                      <a:endParaRPr lang="en-US" altLang="ja-JP" sz="900" kern="100" dirty="0" smtClean="0">
                        <a:effectLst/>
                      </a:endParaRPr>
                    </a:p>
                    <a:p>
                      <a:pPr algn="l">
                        <a:spcAft>
                          <a:spcPts val="0"/>
                        </a:spcAft>
                      </a:pPr>
                      <a:r>
                        <a:rPr lang="ja-JP" altLang="en-US" sz="900" kern="100" dirty="0" smtClean="0">
                          <a:effectLst/>
                        </a:rPr>
                        <a:t>■移</a:t>
                      </a:r>
                      <a:r>
                        <a:rPr lang="ja-JP" sz="900" kern="100" dirty="0" smtClean="0">
                          <a:effectLst/>
                        </a:rPr>
                        <a:t>住者</a:t>
                      </a:r>
                      <a:r>
                        <a:rPr lang="ja-JP" sz="900" kern="100" dirty="0">
                          <a:effectLst/>
                        </a:rPr>
                        <a:t>への働きかけ</a:t>
                      </a:r>
                    </a:p>
                    <a:p>
                      <a:pPr algn="l">
                        <a:spcAft>
                          <a:spcPts val="0"/>
                        </a:spcAft>
                      </a:pPr>
                      <a:r>
                        <a:rPr lang="ja-JP" altLang="en-US" sz="900" kern="100" dirty="0" smtClean="0">
                          <a:effectLst/>
                        </a:rPr>
                        <a:t>□</a:t>
                      </a:r>
                      <a:r>
                        <a:rPr lang="ja-JP" sz="900" kern="100" dirty="0" smtClean="0">
                          <a:effectLst/>
                        </a:rPr>
                        <a:t>移住者</a:t>
                      </a:r>
                      <a:r>
                        <a:rPr lang="ja-JP" sz="900" kern="100" dirty="0">
                          <a:effectLst/>
                        </a:rPr>
                        <a:t>の</a:t>
                      </a:r>
                      <a:r>
                        <a:rPr lang="ja-JP" sz="900" kern="100" dirty="0" smtClean="0">
                          <a:effectLst/>
                        </a:rPr>
                        <a:t>受入準備</a:t>
                      </a:r>
                      <a:endParaRPr lang="ja-JP" sz="900" kern="100" dirty="0">
                        <a:effectLst/>
                      </a:endParaRPr>
                    </a:p>
                    <a:p>
                      <a:pPr algn="l">
                        <a:spcAft>
                          <a:spcPts val="0"/>
                        </a:spcAft>
                      </a:pPr>
                      <a:r>
                        <a:rPr lang="ja-JP" sz="900" kern="100" dirty="0">
                          <a:effectLst/>
                        </a:rPr>
                        <a:t>□定住に向けた</a:t>
                      </a:r>
                      <a:r>
                        <a:rPr lang="ja-JP" sz="900" kern="100" dirty="0" smtClean="0">
                          <a:effectLst/>
                        </a:rPr>
                        <a:t>取組</a:t>
                      </a:r>
                      <a:endParaRPr lang="ja-JP" sz="900" kern="100" dirty="0">
                        <a:effectLst/>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9525" cap="flat" cmpd="sng" algn="ctr">
                      <a:solidFill>
                        <a:schemeClr val="bg1"/>
                      </a:solidFill>
                      <a:prstDash val="solid"/>
                      <a:round/>
                      <a:headEnd type="none" w="med" len="med"/>
                      <a:tailEnd type="none" w="med" len="med"/>
                    </a:lnT>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T w="9525" cap="flat" cmpd="sng" algn="ctr">
                      <a:solidFill>
                        <a:schemeClr val="bg1"/>
                      </a:solidFill>
                      <a:prstDash val="solid"/>
                      <a:round/>
                      <a:headEnd type="none" w="med" len="med"/>
                      <a:tailEnd type="none" w="med" len="med"/>
                    </a:lnT>
                  </a:tcPr>
                </a:tc>
                <a:extLst>
                  <a:ext uri="{0D108BD9-81ED-4DB2-BD59-A6C34878D82A}">
                    <a16:rowId xmlns="" xmlns:a16="http://schemas.microsoft.com/office/drawing/2014/main" val="175457690"/>
                  </a:ext>
                </a:extLst>
              </a:tr>
              <a:tr h="584884">
                <a:tc>
                  <a:txBody>
                    <a:bodyPr/>
                    <a:lstStyle/>
                    <a:p>
                      <a:pPr algn="ctr">
                        <a:spcAft>
                          <a:spcPts val="0"/>
                        </a:spcAft>
                      </a:pPr>
                      <a:r>
                        <a:rPr lang="en-US" altLang="ja-JP" sz="1200" kern="100" dirty="0" smtClean="0">
                          <a:solidFill>
                            <a:schemeClr val="bg1"/>
                          </a:solidFill>
                          <a:effectLst/>
                          <a:latin typeface="+mj-lt"/>
                          <a:ea typeface="+mn-ea"/>
                          <a:cs typeface="Times New Roman" panose="02020603050405020304" pitchFamily="18" charset="0"/>
                        </a:rPr>
                        <a:t>2</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9525"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200" dirty="0" smtClean="0"/>
                        <a:t>移住相談窓口の設置</a:t>
                      </a:r>
                      <a:endParaRPr kumimoji="1" lang="en-US" altLang="ja-JP" sz="1200" dirty="0" smtClean="0"/>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chemeClr val="tx1"/>
                          </a:solidFill>
                          <a:effectLst/>
                          <a:uLnTx/>
                          <a:uFillTx/>
                          <a:latin typeface="+mn-lt"/>
                          <a:ea typeface="+mn-ea"/>
                          <a:cs typeface="+mn-cs"/>
                        </a:rPr>
                        <a:t>推進体制の整備</a:t>
                      </a:r>
                      <a:endParaRPr kumimoji="1" lang="ja-JP" altLang="en-US" sz="1000" b="0" i="0" u="none" strike="noStrike" kern="1200" cap="none" spc="0" normalizeH="0" baseline="0" noProof="0" dirty="0" smtClean="0">
                        <a:ln>
                          <a:noFill/>
                        </a:ln>
                        <a:solidFill>
                          <a:schemeClr val="tx1"/>
                        </a:solidFill>
                        <a:effectLst/>
                        <a:uLnTx/>
                        <a:uFillTx/>
                        <a:latin typeface="+mn-lt"/>
                        <a:ea typeface="+mn-ea"/>
                        <a:cs typeface="+mn-cs"/>
                      </a:endParaRPr>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r>
                        <a:rPr lang="ja-JP" altLang="en-US" sz="900" kern="100" dirty="0" smtClean="0">
                          <a:effectLst/>
                        </a:rPr>
                        <a:t>□魅力の磨き上げ</a:t>
                      </a:r>
                      <a:endParaRPr lang="en-US" altLang="ja-JP" sz="900" kern="100" dirty="0" smtClean="0">
                        <a:effectLst/>
                      </a:endParaRPr>
                    </a:p>
                    <a:p>
                      <a:pPr algn="l">
                        <a:spcAft>
                          <a:spcPts val="0"/>
                        </a:spcAft>
                      </a:pPr>
                      <a:r>
                        <a:rPr lang="ja-JP" sz="900" kern="100" dirty="0" smtClean="0">
                          <a:effectLst/>
                        </a:rPr>
                        <a:t>■</a:t>
                      </a:r>
                      <a:r>
                        <a:rPr lang="ja-JP" sz="900" kern="100" dirty="0">
                          <a:effectLst/>
                        </a:rPr>
                        <a:t>移住者への働きかけ</a:t>
                      </a:r>
                    </a:p>
                    <a:p>
                      <a:pPr algn="l">
                        <a:spcAft>
                          <a:spcPts val="0"/>
                        </a:spcAft>
                      </a:pPr>
                      <a:r>
                        <a:rPr lang="ja-JP" sz="900" kern="100" dirty="0">
                          <a:effectLst/>
                        </a:rPr>
                        <a:t>■移住者の</a:t>
                      </a:r>
                      <a:r>
                        <a:rPr lang="ja-JP" sz="900" kern="100" dirty="0" smtClean="0">
                          <a:effectLst/>
                        </a:rPr>
                        <a:t>受入準備</a:t>
                      </a:r>
                      <a:endParaRPr lang="ja-JP" sz="900" kern="100" dirty="0">
                        <a:effectLst/>
                      </a:endParaRPr>
                    </a:p>
                    <a:p>
                      <a:pPr algn="l">
                        <a:spcAft>
                          <a:spcPts val="0"/>
                        </a:spcAft>
                      </a:pPr>
                      <a:r>
                        <a:rPr lang="ja-JP" altLang="en-US" sz="900" kern="100" dirty="0">
                          <a:effectLst/>
                        </a:rPr>
                        <a:t>■</a:t>
                      </a:r>
                      <a:r>
                        <a:rPr lang="ja-JP" sz="900" kern="100" dirty="0" smtClean="0">
                          <a:effectLst/>
                        </a:rPr>
                        <a:t>定住</a:t>
                      </a:r>
                      <a:r>
                        <a:rPr lang="ja-JP" sz="900" kern="100" dirty="0">
                          <a:effectLst/>
                        </a:rPr>
                        <a:t>に向けた</a:t>
                      </a:r>
                      <a:r>
                        <a:rPr lang="ja-JP" sz="900" kern="100" dirty="0" smtClean="0">
                          <a:effectLst/>
                        </a:rPr>
                        <a:t>取組</a:t>
                      </a: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1747609479"/>
                  </a:ext>
                </a:extLst>
              </a:tr>
              <a:tr h="617871">
                <a:tc>
                  <a:txBody>
                    <a:bodyPr/>
                    <a:lstStyle/>
                    <a:p>
                      <a:pPr algn="ctr">
                        <a:spcAft>
                          <a:spcPts val="0"/>
                        </a:spcAft>
                      </a:pPr>
                      <a:r>
                        <a:rPr lang="en-US" altLang="ja-JP" sz="1200" kern="100" dirty="0" smtClean="0">
                          <a:solidFill>
                            <a:schemeClr val="bg1"/>
                          </a:solidFill>
                          <a:effectLst/>
                          <a:latin typeface="+mj-lt"/>
                          <a:ea typeface="+mn-ea"/>
                          <a:cs typeface="Times New Roman" panose="02020603050405020304" pitchFamily="18" charset="0"/>
                        </a:rPr>
                        <a:t>3</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lvl="0" indent="-242870">
                        <a:buFontTx/>
                        <a:buNone/>
                      </a:pPr>
                      <a:r>
                        <a:rPr kumimoji="1" lang="ja-JP" altLang="en-US" sz="1200" dirty="0" smtClean="0"/>
                        <a:t>お試し居住</a:t>
                      </a:r>
                      <a:endParaRPr kumimoji="1" lang="en-US" altLang="ja-JP" sz="1200" dirty="0" smtClean="0"/>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ja-JP" sz="900" kern="100" dirty="0" smtClean="0">
                          <a:effectLst/>
                        </a:rPr>
                        <a:t>□</a:t>
                      </a:r>
                      <a:r>
                        <a:rPr lang="ja-JP" altLang="en-US" sz="900" kern="100" dirty="0" smtClean="0">
                          <a:effectLst/>
                        </a:rPr>
                        <a:t>魅力の磨き上げ</a:t>
                      </a:r>
                      <a:endParaRPr lang="ja-JP" altLang="ja-JP" sz="900" kern="100" dirty="0" smtClean="0">
                        <a:effectLst/>
                        <a:latin typeface="+mj-lt"/>
                        <a:ea typeface="+mn-ea"/>
                        <a:cs typeface="Times New Roman" panose="02020603050405020304" pitchFamily="18" charset="0"/>
                      </a:endParaRPr>
                    </a:p>
                    <a:p>
                      <a:pPr algn="l">
                        <a:spcAft>
                          <a:spcPts val="0"/>
                        </a:spcAft>
                      </a:pPr>
                      <a:r>
                        <a:rPr lang="ja-JP" sz="900" kern="100" dirty="0" smtClean="0">
                          <a:effectLst/>
                        </a:rPr>
                        <a:t>■</a:t>
                      </a:r>
                      <a:r>
                        <a:rPr lang="ja-JP" sz="900" kern="100" dirty="0">
                          <a:effectLst/>
                        </a:rPr>
                        <a:t>移住者への</a:t>
                      </a:r>
                      <a:r>
                        <a:rPr lang="ja-JP" sz="900" kern="100" dirty="0" smtClean="0">
                          <a:effectLst/>
                        </a:rPr>
                        <a:t>働きかけ</a:t>
                      </a:r>
                      <a:r>
                        <a:rPr lang="ja-JP" altLang="en-US" sz="900" kern="100" dirty="0" smtClean="0">
                          <a:effectLst/>
                        </a:rPr>
                        <a:t>■</a:t>
                      </a:r>
                      <a:r>
                        <a:rPr lang="ja-JP" sz="900" kern="100" dirty="0" smtClean="0">
                          <a:effectLst/>
                        </a:rPr>
                        <a:t>移住者</a:t>
                      </a:r>
                      <a:r>
                        <a:rPr lang="ja-JP" sz="900" kern="100" dirty="0">
                          <a:effectLst/>
                        </a:rPr>
                        <a:t>の</a:t>
                      </a:r>
                      <a:r>
                        <a:rPr lang="ja-JP" sz="900" kern="100" dirty="0" smtClean="0">
                          <a:effectLst/>
                        </a:rPr>
                        <a:t>受入準備</a:t>
                      </a:r>
                      <a:endParaRPr lang="ja-JP" sz="900" kern="100" dirty="0">
                        <a:effectLst/>
                      </a:endParaRPr>
                    </a:p>
                    <a:p>
                      <a:pPr algn="l">
                        <a:spcAft>
                          <a:spcPts val="0"/>
                        </a:spcAft>
                      </a:pPr>
                      <a:r>
                        <a:rPr lang="ja-JP" sz="900" kern="100" dirty="0">
                          <a:effectLst/>
                        </a:rPr>
                        <a:t>□定住に向けた</a:t>
                      </a:r>
                      <a:r>
                        <a:rPr lang="ja-JP" sz="900" kern="100" dirty="0" smtClean="0">
                          <a:effectLst/>
                        </a:rPr>
                        <a:t>取組</a:t>
                      </a:r>
                      <a:endParaRPr lang="ja-JP" sz="900" kern="100" dirty="0">
                        <a:effectLst/>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3018177254"/>
                  </a:ext>
                </a:extLst>
              </a:tr>
              <a:tr h="582845">
                <a:tc>
                  <a:txBody>
                    <a:bodyPr/>
                    <a:lstStyle/>
                    <a:p>
                      <a:pPr algn="ctr">
                        <a:spcAft>
                          <a:spcPts val="0"/>
                        </a:spcAft>
                      </a:pPr>
                      <a:r>
                        <a:rPr lang="ja-JP" altLang="en-US" sz="1200" kern="100" dirty="0" smtClean="0">
                          <a:solidFill>
                            <a:schemeClr val="bg1"/>
                          </a:solidFill>
                          <a:effectLst/>
                          <a:latin typeface="+mj-lt"/>
                          <a:ea typeface="+mn-ea"/>
                          <a:cs typeface="Times New Roman" panose="02020603050405020304" pitchFamily="18" charset="0"/>
                        </a:rPr>
                        <a:t>４</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242870" algn="l" defTabSz="990564"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お試し就労・拠点整備</a:t>
                      </a:r>
                      <a:endParaRPr kumimoji="1" lang="en-US" altLang="ja-JP" sz="1200" b="0" dirty="0" smtClean="0">
                        <a:solidFill>
                          <a:schemeClr val="tx1"/>
                        </a:solidFill>
                      </a:endParaRPr>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ja-JP" sz="900" kern="100" dirty="0" smtClean="0">
                          <a:effectLst/>
                        </a:rPr>
                        <a:t>□</a:t>
                      </a:r>
                      <a:r>
                        <a:rPr lang="ja-JP" altLang="en-US" sz="900" kern="100" dirty="0" smtClean="0">
                          <a:effectLst/>
                        </a:rPr>
                        <a:t>魅力の磨き上げ</a:t>
                      </a:r>
                      <a:endParaRPr kumimoji="1" lang="ja-JP" altLang="ja-JP" sz="900" kern="100" dirty="0" smtClean="0">
                        <a:solidFill>
                          <a:schemeClr val="tx1"/>
                        </a:solidFill>
                        <a:effectLst/>
                        <a:latin typeface="+mn-lt"/>
                        <a:ea typeface="+mn-ea"/>
                        <a:cs typeface="Times New Roman" panose="02020603050405020304" pitchFamily="18" charset="0"/>
                      </a:endParaRPr>
                    </a:p>
                    <a:p>
                      <a:pPr algn="l">
                        <a:spcAft>
                          <a:spcPts val="0"/>
                        </a:spcAft>
                      </a:pPr>
                      <a:r>
                        <a:rPr lang="ja-JP" altLang="ja-JP" sz="900" kern="100" dirty="0" smtClean="0">
                          <a:effectLst/>
                        </a:rPr>
                        <a:t>■移住者への働きかけ</a:t>
                      </a:r>
                      <a:r>
                        <a:rPr lang="ja-JP" altLang="en-US" sz="900" kern="100" dirty="0" smtClean="0">
                          <a:effectLst/>
                        </a:rPr>
                        <a:t>■</a:t>
                      </a:r>
                      <a:r>
                        <a:rPr lang="ja-JP" altLang="ja-JP" sz="900" kern="100" dirty="0" smtClean="0">
                          <a:effectLst/>
                        </a:rPr>
                        <a:t>移住者の受入準備</a:t>
                      </a:r>
                    </a:p>
                    <a:p>
                      <a:pPr algn="l">
                        <a:spcAft>
                          <a:spcPts val="0"/>
                        </a:spcAft>
                      </a:pPr>
                      <a:r>
                        <a:rPr lang="ja-JP" altLang="en-US" sz="900" kern="100" dirty="0" smtClean="0">
                          <a:effectLst/>
                        </a:rPr>
                        <a:t>■</a:t>
                      </a:r>
                      <a:r>
                        <a:rPr lang="ja-JP" altLang="ja-JP" sz="900" kern="100" dirty="0" smtClean="0">
                          <a:effectLst/>
                        </a:rPr>
                        <a:t>定住に向けた取組</a:t>
                      </a: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3067542987"/>
                  </a:ext>
                </a:extLst>
              </a:tr>
              <a:tr h="582845">
                <a:tc>
                  <a:txBody>
                    <a:bodyPr/>
                    <a:lstStyle/>
                    <a:p>
                      <a:pPr algn="ctr">
                        <a:spcAft>
                          <a:spcPts val="0"/>
                        </a:spcAft>
                      </a:pPr>
                      <a:r>
                        <a:rPr lang="ja-JP" altLang="en-US" sz="1200" kern="100" dirty="0" smtClean="0">
                          <a:solidFill>
                            <a:schemeClr val="bg1"/>
                          </a:solidFill>
                          <a:effectLst/>
                          <a:latin typeface="+mj-lt"/>
                          <a:ea typeface="+mn-ea"/>
                          <a:cs typeface="Times New Roman" panose="02020603050405020304" pitchFamily="18" charset="0"/>
                        </a:rPr>
                        <a:t>５</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242870" algn="l" defTabSz="990564"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移住者向け住宅の整備・確保</a:t>
                      </a:r>
                      <a:endParaRPr kumimoji="1" lang="en-US" altLang="ja-JP" sz="1200" b="0" dirty="0" smtClean="0">
                        <a:solidFill>
                          <a:schemeClr val="tx1"/>
                        </a:solidFill>
                      </a:endParaRPr>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ja-JP" sz="900" kern="100" dirty="0" smtClean="0">
                          <a:effectLst/>
                        </a:rPr>
                        <a:t>□</a:t>
                      </a:r>
                      <a:r>
                        <a:rPr lang="ja-JP" altLang="en-US" sz="900" kern="100" dirty="0" smtClean="0">
                          <a:effectLst/>
                        </a:rPr>
                        <a:t>魅力の磨き上げ</a:t>
                      </a:r>
                      <a:endParaRPr kumimoji="1" lang="ja-JP" altLang="ja-JP" sz="900" kern="100" dirty="0" smtClean="0">
                        <a:solidFill>
                          <a:schemeClr val="tx1"/>
                        </a:solidFill>
                        <a:effectLst/>
                        <a:latin typeface="+mn-lt"/>
                        <a:ea typeface="+mn-ea"/>
                        <a:cs typeface="Times New Roman" panose="02020603050405020304" pitchFamily="18" charset="0"/>
                      </a:endParaRPr>
                    </a:p>
                    <a:p>
                      <a:pPr algn="l">
                        <a:spcAft>
                          <a:spcPts val="0"/>
                        </a:spcAft>
                      </a:pPr>
                      <a:r>
                        <a:rPr lang="ja-JP" altLang="en-US" sz="900" kern="100" dirty="0" smtClean="0">
                          <a:effectLst/>
                        </a:rPr>
                        <a:t>□</a:t>
                      </a:r>
                      <a:r>
                        <a:rPr lang="ja-JP" altLang="ja-JP" sz="900" kern="100" dirty="0" smtClean="0">
                          <a:effectLst/>
                        </a:rPr>
                        <a:t>移住者への働きかけ</a:t>
                      </a:r>
                    </a:p>
                    <a:p>
                      <a:pPr algn="l">
                        <a:spcAft>
                          <a:spcPts val="0"/>
                        </a:spcAft>
                      </a:pPr>
                      <a:r>
                        <a:rPr lang="ja-JP" altLang="en-US" sz="900" kern="100" dirty="0" smtClean="0">
                          <a:effectLst/>
                        </a:rPr>
                        <a:t>■</a:t>
                      </a:r>
                      <a:r>
                        <a:rPr lang="ja-JP" altLang="ja-JP" sz="900" kern="100" dirty="0" smtClean="0">
                          <a:effectLst/>
                        </a:rPr>
                        <a:t>移住者の受入準備</a:t>
                      </a:r>
                    </a:p>
                    <a:p>
                      <a:pPr algn="l">
                        <a:spcAft>
                          <a:spcPts val="0"/>
                        </a:spcAft>
                      </a:pPr>
                      <a:r>
                        <a:rPr lang="ja-JP" altLang="en-US" sz="900" kern="100" dirty="0" smtClean="0">
                          <a:effectLst/>
                        </a:rPr>
                        <a:t>■</a:t>
                      </a:r>
                      <a:r>
                        <a:rPr lang="ja-JP" altLang="ja-JP" sz="900" kern="100" dirty="0" smtClean="0">
                          <a:effectLst/>
                        </a:rPr>
                        <a:t>定住に向けた取組</a:t>
                      </a: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449773706"/>
                  </a:ext>
                </a:extLst>
              </a:tr>
              <a:tr h="654702">
                <a:tc>
                  <a:txBody>
                    <a:bodyPr/>
                    <a:lstStyle/>
                    <a:p>
                      <a:pPr algn="ctr">
                        <a:spcAft>
                          <a:spcPts val="0"/>
                        </a:spcAft>
                      </a:pPr>
                      <a:r>
                        <a:rPr lang="ja-JP" altLang="en-US" sz="1200" kern="100" dirty="0" smtClean="0">
                          <a:solidFill>
                            <a:schemeClr val="bg1"/>
                          </a:solidFill>
                          <a:effectLst/>
                          <a:latin typeface="+mj-lt"/>
                          <a:ea typeface="+mn-ea"/>
                          <a:cs typeface="Times New Roman" panose="02020603050405020304" pitchFamily="18" charset="0"/>
                        </a:rPr>
                        <a:t>６</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lvl="0" indent="0">
                        <a:buFont typeface="Wingdings" panose="05000000000000000000" pitchFamily="2" charset="2"/>
                        <a:buNone/>
                        <a:defRPr/>
                      </a:pPr>
                      <a:r>
                        <a:rPr lang="ja-JP" altLang="en-US" sz="1200" b="0" dirty="0" smtClean="0">
                          <a:solidFill>
                            <a:prstClr val="black"/>
                          </a:solidFill>
                          <a:latin typeface="+mn-ea"/>
                        </a:rPr>
                        <a:t>ターゲット１の獲得</a:t>
                      </a:r>
                      <a:endParaRPr kumimoji="1" lang="en-US" altLang="ja-JP" sz="1000" b="1" dirty="0" smtClean="0">
                        <a:solidFill>
                          <a:srgbClr val="DA291C"/>
                        </a:solidFill>
                      </a:endParaRPr>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en-US" sz="900" kern="100" dirty="0" smtClean="0">
                          <a:effectLst/>
                        </a:rPr>
                        <a:t>■魅力の磨き上げ</a:t>
                      </a:r>
                      <a:endParaRPr kumimoji="1" lang="ja-JP" altLang="ja-JP" sz="900" kern="100" dirty="0" smtClean="0">
                        <a:solidFill>
                          <a:schemeClr val="tx1"/>
                        </a:solidFill>
                        <a:effectLst/>
                        <a:latin typeface="+mn-lt"/>
                        <a:ea typeface="+mn-ea"/>
                        <a:cs typeface="Times New Roman" panose="02020603050405020304" pitchFamily="18" charset="0"/>
                      </a:endParaRPr>
                    </a:p>
                    <a:p>
                      <a:pPr algn="l">
                        <a:spcAft>
                          <a:spcPts val="0"/>
                        </a:spcAft>
                      </a:pPr>
                      <a:r>
                        <a:rPr lang="ja-JP" altLang="ja-JP" sz="900" kern="100" dirty="0" smtClean="0">
                          <a:effectLst/>
                        </a:rPr>
                        <a:t>■移住者への働きかけ</a:t>
                      </a:r>
                    </a:p>
                    <a:p>
                      <a:pPr algn="l">
                        <a:spcAft>
                          <a:spcPts val="0"/>
                        </a:spcAft>
                      </a:pPr>
                      <a:r>
                        <a:rPr lang="ja-JP" altLang="ja-JP" sz="900" kern="100" dirty="0" smtClean="0">
                          <a:effectLst/>
                        </a:rPr>
                        <a:t>■移住者の受入準備</a:t>
                      </a:r>
                    </a:p>
                    <a:p>
                      <a:pPr algn="l">
                        <a:spcAft>
                          <a:spcPts val="0"/>
                        </a:spcAft>
                      </a:pPr>
                      <a:r>
                        <a:rPr lang="ja-JP" altLang="en-US" sz="900" kern="100" dirty="0" smtClean="0">
                          <a:effectLst/>
                        </a:rPr>
                        <a:t>■</a:t>
                      </a:r>
                      <a:r>
                        <a:rPr lang="ja-JP" altLang="ja-JP" sz="900" kern="100" dirty="0" smtClean="0">
                          <a:effectLst/>
                        </a:rPr>
                        <a:t>定住に向けた取組</a:t>
                      </a: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2966592761"/>
                  </a:ext>
                </a:extLst>
              </a:tr>
              <a:tr h="1015295">
                <a:tc>
                  <a:txBody>
                    <a:bodyPr/>
                    <a:lstStyle/>
                    <a:p>
                      <a:pPr algn="ctr">
                        <a:spcAft>
                          <a:spcPts val="0"/>
                        </a:spcAft>
                      </a:pPr>
                      <a:r>
                        <a:rPr lang="ja-JP" altLang="en-US" sz="1200" kern="100" dirty="0" smtClean="0">
                          <a:solidFill>
                            <a:schemeClr val="bg1"/>
                          </a:solidFill>
                          <a:effectLst/>
                          <a:latin typeface="+mj-lt"/>
                          <a:ea typeface="+mn-ea"/>
                          <a:cs typeface="Times New Roman" panose="02020603050405020304" pitchFamily="18" charset="0"/>
                        </a:rPr>
                        <a:t>７</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lvl="0" indent="0">
                        <a:buFont typeface="Wingdings" panose="05000000000000000000" pitchFamily="2" charset="2"/>
                        <a:buNone/>
                        <a:defRPr/>
                      </a:pPr>
                      <a:r>
                        <a:rPr lang="ja-JP" altLang="en-US" sz="1200" b="0" dirty="0" smtClean="0">
                          <a:solidFill>
                            <a:prstClr val="black"/>
                          </a:solidFill>
                          <a:latin typeface="+mn-ea"/>
                        </a:rPr>
                        <a:t>ターゲット２の獲得</a:t>
                      </a:r>
                      <a:endParaRPr kumimoji="1" lang="en-US" altLang="ja-JP" sz="1000" b="1" dirty="0" smtClean="0">
                        <a:solidFill>
                          <a:srgbClr val="DA291C"/>
                        </a:solidFill>
                      </a:endParaRPr>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en-US" sz="900" kern="100" dirty="0" smtClean="0">
                          <a:effectLst/>
                        </a:rPr>
                        <a:t>■魅力の磨き上げ</a:t>
                      </a:r>
                      <a:endParaRPr kumimoji="1" lang="ja-JP" altLang="ja-JP" sz="900" kern="100" dirty="0" smtClean="0">
                        <a:solidFill>
                          <a:schemeClr val="tx1"/>
                        </a:solidFill>
                        <a:effectLst/>
                        <a:latin typeface="+mn-lt"/>
                        <a:ea typeface="+mn-ea"/>
                        <a:cs typeface="Times New Roman" panose="02020603050405020304" pitchFamily="18" charset="0"/>
                      </a:endParaRPr>
                    </a:p>
                    <a:p>
                      <a:pPr algn="l">
                        <a:spcAft>
                          <a:spcPts val="0"/>
                        </a:spcAft>
                      </a:pPr>
                      <a:r>
                        <a:rPr lang="ja-JP" altLang="en-US" sz="900" kern="100" dirty="0" smtClean="0">
                          <a:effectLst/>
                        </a:rPr>
                        <a:t>■</a:t>
                      </a:r>
                      <a:r>
                        <a:rPr lang="ja-JP" altLang="ja-JP" sz="900" kern="100" dirty="0" smtClean="0">
                          <a:effectLst/>
                        </a:rPr>
                        <a:t>移住者への働きかけ</a:t>
                      </a:r>
                    </a:p>
                    <a:p>
                      <a:pPr algn="l">
                        <a:spcAft>
                          <a:spcPts val="0"/>
                        </a:spcAft>
                      </a:pPr>
                      <a:r>
                        <a:rPr lang="ja-JP" altLang="en-US" sz="900" kern="100" dirty="0" smtClean="0">
                          <a:effectLst/>
                        </a:rPr>
                        <a:t>■</a:t>
                      </a:r>
                      <a:r>
                        <a:rPr lang="ja-JP" altLang="ja-JP" sz="900" kern="100" dirty="0" smtClean="0">
                          <a:effectLst/>
                        </a:rPr>
                        <a:t>移住者の受入準備</a:t>
                      </a:r>
                    </a:p>
                    <a:p>
                      <a:pPr algn="l">
                        <a:spcAft>
                          <a:spcPts val="0"/>
                        </a:spcAft>
                      </a:pPr>
                      <a:r>
                        <a:rPr lang="ja-JP" altLang="en-US" sz="900" kern="100" dirty="0" smtClean="0">
                          <a:effectLst/>
                        </a:rPr>
                        <a:t>□</a:t>
                      </a:r>
                      <a:r>
                        <a:rPr lang="ja-JP" altLang="ja-JP" sz="900" kern="100" dirty="0" smtClean="0">
                          <a:effectLst/>
                        </a:rPr>
                        <a:t>定住に向けた取組</a:t>
                      </a: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3407004553"/>
                  </a:ext>
                </a:extLst>
              </a:tr>
              <a:tr h="612119">
                <a:tc>
                  <a:txBody>
                    <a:bodyPr/>
                    <a:lstStyle/>
                    <a:p>
                      <a:pPr algn="ctr">
                        <a:spcAft>
                          <a:spcPts val="0"/>
                        </a:spcAft>
                      </a:pPr>
                      <a:r>
                        <a:rPr lang="ja-JP" altLang="en-US" sz="1200" kern="100" dirty="0" smtClean="0">
                          <a:solidFill>
                            <a:schemeClr val="bg1"/>
                          </a:solidFill>
                          <a:effectLst/>
                          <a:latin typeface="+mj-lt"/>
                          <a:ea typeface="+mn-ea"/>
                          <a:cs typeface="Times New Roman" panose="02020603050405020304" pitchFamily="18" charset="0"/>
                        </a:rPr>
                        <a:t>８</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lvl="0" indent="0">
                        <a:buFont typeface="Wingdings" panose="05000000000000000000" pitchFamily="2" charset="2"/>
                        <a:buNone/>
                        <a:defRPr/>
                      </a:pPr>
                      <a:r>
                        <a:rPr lang="ja-JP" altLang="en-US" sz="1200" b="0" dirty="0" smtClean="0">
                          <a:solidFill>
                            <a:prstClr val="black"/>
                          </a:solidFill>
                          <a:latin typeface="+mn-ea"/>
                        </a:rPr>
                        <a:t>ターゲット３の獲得</a:t>
                      </a:r>
                      <a:endParaRPr kumimoji="1" lang="en-US" altLang="ja-JP" sz="1000" b="1" dirty="0" smtClean="0">
                        <a:solidFill>
                          <a:srgbClr val="DA291C"/>
                        </a:solidFill>
                      </a:endParaRPr>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en-US" sz="900" kern="100" dirty="0" smtClean="0">
                          <a:effectLst/>
                        </a:rPr>
                        <a:t>■魅力の磨き上げ</a:t>
                      </a:r>
                      <a:endParaRPr lang="en-US" altLang="ja-JP" sz="900" kern="100" dirty="0" smtClean="0">
                        <a:effectLst/>
                      </a:endParaRPr>
                    </a:p>
                    <a:p>
                      <a:pPr algn="l">
                        <a:spcAft>
                          <a:spcPts val="0"/>
                        </a:spcAft>
                      </a:pPr>
                      <a:r>
                        <a:rPr lang="ja-JP" altLang="ja-JP" sz="900" kern="100" dirty="0" smtClean="0">
                          <a:effectLst/>
                        </a:rPr>
                        <a:t>■</a:t>
                      </a:r>
                      <a:r>
                        <a:rPr lang="ja-JP" sz="900" kern="100" dirty="0" smtClean="0">
                          <a:effectLst/>
                        </a:rPr>
                        <a:t>移住者</a:t>
                      </a:r>
                      <a:r>
                        <a:rPr lang="ja-JP" sz="900" kern="100" dirty="0">
                          <a:effectLst/>
                        </a:rPr>
                        <a:t>への働きかけ</a:t>
                      </a:r>
                    </a:p>
                    <a:p>
                      <a:pPr algn="l">
                        <a:spcAft>
                          <a:spcPts val="0"/>
                        </a:spcAft>
                      </a:pPr>
                      <a:r>
                        <a:rPr lang="ja-JP" altLang="en-US" sz="900" kern="100" dirty="0" smtClean="0">
                          <a:effectLst/>
                        </a:rPr>
                        <a:t>■</a:t>
                      </a:r>
                      <a:r>
                        <a:rPr lang="ja-JP" sz="900" kern="100" dirty="0" smtClean="0">
                          <a:effectLst/>
                        </a:rPr>
                        <a:t>移住者</a:t>
                      </a:r>
                      <a:r>
                        <a:rPr lang="ja-JP" sz="900" kern="100" dirty="0">
                          <a:effectLst/>
                        </a:rPr>
                        <a:t>の</a:t>
                      </a:r>
                      <a:r>
                        <a:rPr lang="ja-JP" sz="900" kern="100" dirty="0" smtClean="0">
                          <a:effectLst/>
                        </a:rPr>
                        <a:t>受入準備</a:t>
                      </a:r>
                      <a:endParaRPr lang="ja-JP" sz="900" kern="100" dirty="0">
                        <a:effectLst/>
                      </a:endParaRPr>
                    </a:p>
                    <a:p>
                      <a:pPr algn="l">
                        <a:spcAft>
                          <a:spcPts val="0"/>
                        </a:spcAft>
                      </a:pPr>
                      <a:r>
                        <a:rPr lang="ja-JP" altLang="en-US" sz="900" kern="100" dirty="0" smtClean="0">
                          <a:effectLst/>
                        </a:rPr>
                        <a:t>□</a:t>
                      </a:r>
                      <a:r>
                        <a:rPr lang="ja-JP" sz="900" kern="100" dirty="0" smtClean="0">
                          <a:effectLst/>
                        </a:rPr>
                        <a:t>定住</a:t>
                      </a:r>
                      <a:r>
                        <a:rPr lang="ja-JP" sz="900" kern="100" dirty="0">
                          <a:effectLst/>
                        </a:rPr>
                        <a:t>に向けた</a:t>
                      </a:r>
                      <a:r>
                        <a:rPr lang="ja-JP" sz="900" kern="100" dirty="0" smtClean="0">
                          <a:effectLst/>
                        </a:rPr>
                        <a:t>取組</a:t>
                      </a: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1034068762"/>
                  </a:ext>
                </a:extLst>
              </a:tr>
              <a:tr h="627233">
                <a:tc>
                  <a:txBody>
                    <a:bodyPr/>
                    <a:lstStyle/>
                    <a:p>
                      <a:pPr algn="ctr">
                        <a:spcAft>
                          <a:spcPts val="0"/>
                        </a:spcAft>
                      </a:pPr>
                      <a:r>
                        <a:rPr lang="ja-JP" altLang="en-US" sz="1200" kern="100" dirty="0" smtClean="0">
                          <a:solidFill>
                            <a:schemeClr val="bg1"/>
                          </a:solidFill>
                          <a:effectLst/>
                          <a:latin typeface="+mj-lt"/>
                          <a:ea typeface="+mn-ea"/>
                          <a:cs typeface="Times New Roman" panose="02020603050405020304" pitchFamily="18" charset="0"/>
                        </a:rPr>
                        <a:t>９</a:t>
                      </a:r>
                      <a:endParaRPr lang="ja-JP" sz="1200" kern="100" dirty="0">
                        <a:solidFill>
                          <a:schemeClr val="bg1"/>
                        </a:solidFill>
                        <a:effectLst/>
                        <a:latin typeface="+mj-lt"/>
                        <a:ea typeface="+mn-ea"/>
                        <a:cs typeface="Times New Roman" panose="02020603050405020304" pitchFamily="18" charset="0"/>
                      </a:endParaRPr>
                    </a:p>
                  </a:txBody>
                  <a:tcPr marL="36000" marR="36000" marT="0" marB="0">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200" dirty="0" smtClean="0"/>
                        <a:t>ターゲット４の獲得</a:t>
                      </a:r>
                      <a:endParaRPr kumimoji="1" lang="en-US" altLang="ja-JP" sz="1200" dirty="0" smtClean="0"/>
                    </a:p>
                  </a:txBody>
                  <a:tcPr marT="0" marB="0" anchor="ctr">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lang="ja-JP" altLang="en-US" sz="900" kern="100" dirty="0" smtClean="0">
                          <a:effectLst/>
                        </a:rPr>
                        <a:t>■魅力の磨き上げ</a:t>
                      </a:r>
                      <a:endParaRPr lang="en-US" altLang="ja-JP" sz="900" kern="100" dirty="0" smtClean="0">
                        <a:effectLst/>
                      </a:endParaRPr>
                    </a:p>
                    <a:p>
                      <a:pPr algn="l">
                        <a:spcAft>
                          <a:spcPts val="0"/>
                        </a:spcAft>
                      </a:pPr>
                      <a:r>
                        <a:rPr lang="ja-JP" altLang="en-US" sz="900" kern="100" dirty="0" smtClean="0">
                          <a:effectLst/>
                        </a:rPr>
                        <a:t>■</a:t>
                      </a:r>
                      <a:r>
                        <a:rPr lang="ja-JP" sz="900" kern="100" dirty="0" smtClean="0">
                          <a:effectLst/>
                        </a:rPr>
                        <a:t>移住者</a:t>
                      </a:r>
                      <a:r>
                        <a:rPr lang="ja-JP" sz="900" kern="100" dirty="0">
                          <a:effectLst/>
                        </a:rPr>
                        <a:t>への働きかけ</a:t>
                      </a:r>
                    </a:p>
                    <a:p>
                      <a:pPr algn="l">
                        <a:spcAft>
                          <a:spcPts val="0"/>
                        </a:spcAft>
                      </a:pPr>
                      <a:r>
                        <a:rPr lang="ja-JP" altLang="en-US" sz="900" kern="100" dirty="0" smtClean="0">
                          <a:effectLst/>
                        </a:rPr>
                        <a:t>■</a:t>
                      </a:r>
                      <a:r>
                        <a:rPr lang="ja-JP" sz="900" kern="100" dirty="0" smtClean="0">
                          <a:effectLst/>
                        </a:rPr>
                        <a:t>移住者</a:t>
                      </a:r>
                      <a:r>
                        <a:rPr lang="ja-JP" sz="900" kern="100" dirty="0">
                          <a:effectLst/>
                        </a:rPr>
                        <a:t>の</a:t>
                      </a:r>
                      <a:r>
                        <a:rPr lang="ja-JP" sz="900" kern="100" dirty="0" smtClean="0">
                          <a:effectLst/>
                        </a:rPr>
                        <a:t>受入準備</a:t>
                      </a:r>
                      <a:endParaRPr lang="ja-JP" sz="900" kern="100" dirty="0">
                        <a:effectLst/>
                      </a:endParaRPr>
                    </a:p>
                    <a:p>
                      <a:pPr algn="l">
                        <a:spcAft>
                          <a:spcPts val="0"/>
                        </a:spcAft>
                      </a:pPr>
                      <a:r>
                        <a:rPr lang="ja-JP" altLang="en-US" sz="900" kern="100" dirty="0">
                          <a:effectLst/>
                        </a:rPr>
                        <a:t>□</a:t>
                      </a:r>
                      <a:r>
                        <a:rPr lang="ja-JP" sz="900" kern="100" dirty="0" smtClean="0">
                          <a:effectLst/>
                        </a:rPr>
                        <a:t>定住</a:t>
                      </a:r>
                      <a:r>
                        <a:rPr lang="ja-JP" sz="900" kern="100" dirty="0">
                          <a:effectLst/>
                        </a:rPr>
                        <a:t>に向けた</a:t>
                      </a:r>
                      <a:r>
                        <a:rPr lang="ja-JP" sz="900" kern="100" dirty="0" smtClean="0">
                          <a:effectLst/>
                        </a:rPr>
                        <a:t>取組</a:t>
                      </a:r>
                      <a:endParaRPr lang="ja-JP" sz="900" kern="100" dirty="0">
                        <a:effectLst/>
                        <a:latin typeface="+mj-lt"/>
                        <a:ea typeface="+mn-ea"/>
                        <a:cs typeface="Times New Roman" panose="02020603050405020304" pitchFamily="18" charset="0"/>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□ターゲット１</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□ターゲット２</a:t>
                      </a:r>
                      <a:endParaRPr kumimoji="1" lang="en-US" altLang="ja-JP" sz="900" b="0" u="none" kern="100" dirty="0" smtClean="0">
                        <a:solidFill>
                          <a:schemeClr val="tx1"/>
                        </a:solidFill>
                        <a:effectLst/>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□ターゲット３</a:t>
                      </a:r>
                      <a:endParaRPr kumimoji="1" lang="en-US" altLang="ja-JP" sz="900" b="0" i="0" u="none" strike="noStrike" kern="1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smtClean="0">
                          <a:ln>
                            <a:noFill/>
                          </a:ln>
                          <a:solidFill>
                            <a:prstClr val="black"/>
                          </a:solidFill>
                          <a:effectLst/>
                          <a:uLnTx/>
                          <a:uFillTx/>
                          <a:latin typeface="+mn-lt"/>
                          <a:ea typeface="+mn-ea"/>
                          <a:cs typeface="+mn-cs"/>
                        </a:rPr>
                        <a:t>■ターゲット４</a:t>
                      </a:r>
                      <a:endParaRPr kumimoji="1" lang="en-US" altLang="ja-JP" sz="900" b="0" u="none" dirty="0" smtClean="0">
                        <a:solidFill>
                          <a:prstClr val="black"/>
                        </a:solidFill>
                      </a:endParaRPr>
                    </a:p>
                  </a:txBody>
                  <a:tcPr marL="108000" marR="3600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l">
                        <a:spcAft>
                          <a:spcPts val="0"/>
                        </a:spcAft>
                      </a:pPr>
                      <a:endParaRPr lang="ja-JP" sz="1200" kern="100" dirty="0">
                        <a:effectLst/>
                        <a:latin typeface="+mj-lt"/>
                        <a:ea typeface="+mn-ea"/>
                        <a:cs typeface="Times New Roman" panose="02020603050405020304" pitchFamily="18" charset="0"/>
                      </a:endParaRPr>
                    </a:p>
                  </a:txBody>
                  <a:tcPr marL="36000" marR="36000" marT="0" marB="0">
                    <a:lnL w="3175" cap="flat" cmpd="sng" algn="ctr">
                      <a:solidFill>
                        <a:schemeClr val="bg1">
                          <a:lumMod val="50000"/>
                        </a:schemeClr>
                      </a:solidFill>
                      <a:prstDash val="sysDot"/>
                      <a:round/>
                      <a:headEnd type="none" w="med" len="med"/>
                      <a:tailEnd type="none" w="med" len="med"/>
                    </a:lnL>
                  </a:tcPr>
                </a:tc>
                <a:extLst>
                  <a:ext uri="{0D108BD9-81ED-4DB2-BD59-A6C34878D82A}">
                    <a16:rowId xmlns="" xmlns:a16="http://schemas.microsoft.com/office/drawing/2014/main" val="2211172939"/>
                  </a:ext>
                </a:extLst>
              </a:tr>
            </a:tbl>
          </a:graphicData>
        </a:graphic>
      </p:graphicFrame>
      <p:grpSp>
        <p:nvGrpSpPr>
          <p:cNvPr id="45" name="グループ化 44"/>
          <p:cNvGrpSpPr/>
          <p:nvPr/>
        </p:nvGrpSpPr>
        <p:grpSpPr>
          <a:xfrm>
            <a:off x="7550996" y="401205"/>
            <a:ext cx="1907565" cy="181672"/>
            <a:chOff x="7425489" y="174886"/>
            <a:chExt cx="1907565" cy="268484"/>
          </a:xfrm>
        </p:grpSpPr>
        <p:sp>
          <p:nvSpPr>
            <p:cNvPr id="46" name="ホームベース 45"/>
            <p:cNvSpPr/>
            <p:nvPr/>
          </p:nvSpPr>
          <p:spPr bwMode="gray">
            <a:xfrm>
              <a:off x="7425489" y="174886"/>
              <a:ext cx="886079" cy="268484"/>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ソフト</a:t>
              </a:r>
              <a:r>
                <a:rPr kumimoji="1" lang="ja-JP" altLang="en-US" sz="1000" dirty="0" smtClean="0">
                  <a:solidFill>
                    <a:prstClr val="black"/>
                  </a:solidFill>
                  <a:latin typeface="+mn-lt"/>
                  <a:cs typeface="+mn-cs"/>
                </a:rPr>
                <a:t>面</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7" name="ホームベース 46"/>
            <p:cNvSpPr/>
            <p:nvPr/>
          </p:nvSpPr>
          <p:spPr bwMode="gray">
            <a:xfrm>
              <a:off x="8446975" y="174886"/>
              <a:ext cx="886079" cy="268484"/>
            </a:xfrm>
            <a:prstGeom prst="homePlate">
              <a:avLst/>
            </a:prstGeom>
            <a:solidFill>
              <a:srgbClr val="6FC2B4"/>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ハード面</a:t>
              </a:r>
            </a:p>
          </p:txBody>
        </p:sp>
      </p:grpSp>
      <p:sp>
        <p:nvSpPr>
          <p:cNvPr id="48" name="テキスト プレースホルダー 1"/>
          <p:cNvSpPr txBox="1">
            <a:spLocks/>
          </p:cNvSpPr>
          <p:nvPr/>
        </p:nvSpPr>
        <p:spPr bwMode="gray">
          <a:xfrm>
            <a:off x="125661" y="131658"/>
            <a:ext cx="2060189" cy="252000"/>
          </a:xfrm>
          <a:prstGeom prst="rect">
            <a:avLst/>
          </a:prstGeom>
          <a:noFill/>
          <a:ln>
            <a:noFill/>
          </a:ln>
        </p:spPr>
        <p:txBody>
          <a:bodyPr vert="horz" wrap="none" lIns="72000" tIns="72000" rIns="73152" bIns="72000" rtlCol="0" anchor="ctr" anchorCtr="0">
            <a:no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fontAlgn="auto">
              <a:spcAft>
                <a:spcPts val="0"/>
              </a:spcAft>
              <a:defRPr/>
            </a:pPr>
            <a:r>
              <a:rPr lang="ja-JP" altLang="en-US" sz="1600" dirty="0" smtClean="0">
                <a:solidFill>
                  <a:schemeClr val="tx1"/>
                </a:solidFill>
                <a:latin typeface="+mn-ea"/>
              </a:rPr>
              <a:t>■</a:t>
            </a:r>
            <a:r>
              <a:rPr lang="ja-JP" altLang="en-US" sz="1600" dirty="0">
                <a:solidFill>
                  <a:schemeClr val="tx1"/>
                </a:solidFill>
                <a:latin typeface="+mn-ea"/>
              </a:rPr>
              <a:t>中期</a:t>
            </a:r>
            <a:r>
              <a:rPr lang="ja-JP" altLang="en-US" sz="1600" dirty="0" smtClean="0">
                <a:solidFill>
                  <a:schemeClr val="tx1"/>
                </a:solidFill>
                <a:latin typeface="+mn-ea"/>
              </a:rPr>
              <a:t>戦略工程表</a:t>
            </a:r>
            <a:endParaRPr lang="en-US" altLang="ja-JP" sz="1600" dirty="0">
              <a:solidFill>
                <a:schemeClr val="tx1"/>
              </a:solidFill>
              <a:latin typeface="+mn-ea"/>
            </a:endParaRPr>
          </a:p>
        </p:txBody>
      </p:sp>
      <p:grpSp>
        <p:nvGrpSpPr>
          <p:cNvPr id="2" name="グループ化 1"/>
          <p:cNvGrpSpPr/>
          <p:nvPr/>
        </p:nvGrpSpPr>
        <p:grpSpPr>
          <a:xfrm>
            <a:off x="4675870" y="1566309"/>
            <a:ext cx="4754193" cy="481445"/>
            <a:chOff x="4676362" y="2855309"/>
            <a:chExt cx="4754193" cy="481445"/>
          </a:xfrm>
        </p:grpSpPr>
        <p:sp>
          <p:nvSpPr>
            <p:cNvPr id="17" name="ホームベース 16"/>
            <p:cNvSpPr/>
            <p:nvPr/>
          </p:nvSpPr>
          <p:spPr bwMode="gray">
            <a:xfrm>
              <a:off x="5239265" y="2855309"/>
              <a:ext cx="883497" cy="208800"/>
            </a:xfrm>
            <a:prstGeom prst="homePlate">
              <a:avLst/>
            </a:prstGeom>
            <a:solidFill>
              <a:srgbClr val="6FC2B4"/>
            </a:solidFill>
            <a:ln w="12700" algn="ctr">
              <a:solidFill>
                <a:srgbClr val="BBBCBC"/>
              </a:solidFill>
              <a:miter lim="800000"/>
              <a:headEnd/>
              <a:tailEnd/>
            </a:ln>
          </p:spPr>
          <p:txBody>
            <a:bodyPr rot="0" spcFirstLastPara="0" vertOverflow="overflow" horzOverflow="overflow" vert="horz" wrap="none" lIns="0" tIns="3600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8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相談窓口の</a:t>
              </a:r>
              <a:endParaRPr kumimoji="1" lang="en-US" altLang="ja-JP" sz="1000" b="0" i="0" u="none" strike="noStrike" kern="1200" cap="none" spc="0" normalizeH="0" baseline="0" noProof="0" dirty="0" smtClean="0">
                <a:ln>
                  <a:noFill/>
                </a:ln>
                <a:solidFill>
                  <a:prstClr val="black"/>
                </a:solidFill>
                <a:effectLst/>
                <a:uLnTx/>
                <a:uFillTx/>
                <a:latin typeface="+mn-lt"/>
                <a:ea typeface="+mn-ea"/>
                <a:cs typeface="+mn-cs"/>
              </a:endParaRPr>
            </a:p>
            <a:p>
              <a:pPr marL="0" marR="0" indent="0" algn="ctr" defTabSz="990564" rtl="0" eaLnBrk="1" fontAlgn="auto" latinLnBrk="0" hangingPunct="1">
                <a:lnSpc>
                  <a:spcPts val="800"/>
                </a:lnSpc>
                <a:spcBef>
                  <a:spcPts val="0"/>
                </a:spcBef>
                <a:spcAft>
                  <a:spcPts val="0"/>
                </a:spcAft>
                <a:buClrTx/>
                <a:buSzPct val="100000"/>
                <a:buFont typeface="Wingdings" panose="05000000000000000000" pitchFamily="2" charset="2"/>
                <a:buNone/>
                <a:tabLst/>
              </a:pPr>
              <a:r>
                <a:rPr kumimoji="1" lang="ja-JP" altLang="en-US" sz="1000" dirty="0">
                  <a:solidFill>
                    <a:prstClr val="black"/>
                  </a:solidFill>
                  <a:latin typeface="+mn-lt"/>
                  <a:cs typeface="+mn-cs"/>
                </a:rPr>
                <a:t>ハード</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整備</a:t>
              </a:r>
              <a:endParaRPr kumimoji="1" lang="en-US" altLang="ja-JP"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21" name="ホームベース 20"/>
            <p:cNvSpPr/>
            <p:nvPr/>
          </p:nvSpPr>
          <p:spPr bwMode="gray">
            <a:xfrm>
              <a:off x="6150840" y="2862781"/>
              <a:ext cx="3279714" cy="208800"/>
            </a:xfrm>
            <a:prstGeom prst="homePlate">
              <a:avLst>
                <a:gd name="adj" fmla="val 53163"/>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dirty="0"/>
                <a:t>相談</a:t>
              </a:r>
              <a:r>
                <a:rPr kumimoji="1" lang="ja-JP" altLang="en-US" sz="1000" dirty="0" smtClean="0"/>
                <a:t>窓口の運営</a:t>
              </a:r>
              <a:endParaRPr kumimoji="1" lang="ja-JP" altLang="en-US" sz="1000" dirty="0"/>
            </a:p>
          </p:txBody>
        </p:sp>
        <p:sp>
          <p:nvSpPr>
            <p:cNvPr id="27" name="ホームベース 26"/>
            <p:cNvSpPr/>
            <p:nvPr/>
          </p:nvSpPr>
          <p:spPr bwMode="gray">
            <a:xfrm>
              <a:off x="4676363" y="2857164"/>
              <a:ext cx="562902"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窓口機能・</a:t>
              </a:r>
              <a:r>
                <a:rPr kumimoji="1" lang="en-US" altLang="ja-JP" sz="10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000" b="0" i="0" u="none" strike="noStrike" kern="1200" cap="none" spc="0" normalizeH="0" baseline="0" noProof="0" dirty="0" smtClean="0">
                  <a:ln>
                    <a:noFill/>
                  </a:ln>
                  <a:solidFill>
                    <a:prstClr val="black"/>
                  </a:solidFill>
                  <a:effectLst/>
                  <a:uLnTx/>
                  <a:uFillTx/>
                  <a:latin typeface="+mn-lt"/>
                  <a:ea typeface="+mn-ea"/>
                  <a:cs typeface="+mn-cs"/>
                </a:rPr>
              </a:b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運営検討</a:t>
              </a:r>
            </a:p>
          </p:txBody>
        </p:sp>
        <p:sp>
          <p:nvSpPr>
            <p:cNvPr id="63" name="ホームベース 62"/>
            <p:cNvSpPr/>
            <p:nvPr/>
          </p:nvSpPr>
          <p:spPr bwMode="gray">
            <a:xfrm>
              <a:off x="5645088" y="3116982"/>
              <a:ext cx="3785467"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dirty="0">
                  <a:solidFill>
                    <a:prstClr val="black"/>
                  </a:solidFill>
                </a:rPr>
                <a:t>移住相談サポーター</a:t>
              </a:r>
              <a:r>
                <a:rPr kumimoji="1" lang="ja-JP" altLang="en-US" sz="1000" dirty="0" smtClean="0">
                  <a:solidFill>
                    <a:prstClr val="black"/>
                  </a:solidFill>
                </a:rPr>
                <a:t>体制の</a:t>
              </a:r>
              <a:r>
                <a:rPr kumimoji="1" lang="ja-JP" altLang="en-US" sz="1000" dirty="0" smtClean="0"/>
                <a:t>構築・運用</a:t>
              </a:r>
              <a:endParaRPr kumimoji="1" lang="ja-JP" altLang="en-US" sz="1000" dirty="0"/>
            </a:p>
          </p:txBody>
        </p:sp>
        <p:sp>
          <p:nvSpPr>
            <p:cNvPr id="68" name="ホームベース 67"/>
            <p:cNvSpPr/>
            <p:nvPr/>
          </p:nvSpPr>
          <p:spPr bwMode="gray">
            <a:xfrm>
              <a:off x="4676362" y="3123862"/>
              <a:ext cx="901900"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まちづくり会社の</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体制</a:t>
              </a:r>
              <a:r>
                <a:rPr kumimoji="1" lang="ja-JP" altLang="en-US" sz="1000" b="0" i="0" u="none" strike="noStrike" kern="1200" cap="none" spc="0" normalizeH="0" baseline="0" noProof="0" dirty="0">
                  <a:ln>
                    <a:noFill/>
                  </a:ln>
                  <a:solidFill>
                    <a:prstClr val="black"/>
                  </a:solidFill>
                  <a:effectLst/>
                  <a:uLnTx/>
                  <a:uFillTx/>
                  <a:latin typeface="+mn-lt"/>
                  <a:ea typeface="+mn-ea"/>
                  <a:cs typeface="+mn-cs"/>
                </a:rPr>
                <a:t>強化</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grpSp>
      <p:sp>
        <p:nvSpPr>
          <p:cNvPr id="23" name="ホームベース 22"/>
          <p:cNvSpPr/>
          <p:nvPr/>
        </p:nvSpPr>
        <p:spPr bwMode="gray">
          <a:xfrm>
            <a:off x="5317431" y="2168177"/>
            <a:ext cx="1213500" cy="212892"/>
          </a:xfrm>
          <a:prstGeom prst="homePlate">
            <a:avLst/>
          </a:prstGeom>
          <a:solidFill>
            <a:srgbClr val="6FC2B4"/>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お試し</a:t>
            </a:r>
            <a:r>
              <a:rPr kumimoji="1" lang="ja-JP" altLang="en-US" sz="1000" b="0" i="0" u="none" strike="noStrike" kern="1200" cap="none" spc="0" normalizeH="0" baseline="0" noProof="0" dirty="0" smtClean="0">
                <a:ln>
                  <a:noFill/>
                </a:ln>
                <a:effectLst/>
                <a:uLnTx/>
                <a:uFillTx/>
                <a:latin typeface="+mn-lt"/>
                <a:ea typeface="+mn-ea"/>
                <a:cs typeface="+mn-cs"/>
              </a:rPr>
              <a:t>居住用</a:t>
            </a:r>
            <a:endParaRPr kumimoji="1" lang="en-US" altLang="ja-JP" sz="1000" b="0" i="0" u="none" strike="noStrike" kern="1200" cap="none" spc="0" normalizeH="0" baseline="0" noProof="0" dirty="0" smtClean="0">
              <a:ln>
                <a:noFill/>
              </a:ln>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effectLst/>
                <a:uLnTx/>
                <a:uFillTx/>
                <a:latin typeface="+mn-lt"/>
                <a:ea typeface="+mn-ea"/>
                <a:cs typeface="+mn-cs"/>
              </a:rPr>
              <a:t>施設整備</a:t>
            </a:r>
          </a:p>
        </p:txBody>
      </p:sp>
      <p:sp>
        <p:nvSpPr>
          <p:cNvPr id="24" name="ホームベース 23"/>
          <p:cNvSpPr/>
          <p:nvPr/>
        </p:nvSpPr>
        <p:spPr bwMode="gray">
          <a:xfrm>
            <a:off x="5154600" y="2430567"/>
            <a:ext cx="1400227"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町内生活体験</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ツアー等</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の実施</a:t>
            </a:r>
          </a:p>
        </p:txBody>
      </p:sp>
      <p:sp>
        <p:nvSpPr>
          <p:cNvPr id="25" name="ホームベース 24"/>
          <p:cNvSpPr/>
          <p:nvPr/>
        </p:nvSpPr>
        <p:spPr bwMode="gray">
          <a:xfrm>
            <a:off x="6554827" y="2420808"/>
            <a:ext cx="2845666"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体験プログラムの見直し</a:t>
            </a:r>
            <a:r>
              <a:rPr kumimoji="1" lang="ja-JP" altLang="en-US" sz="1000" dirty="0" smtClean="0">
                <a:solidFill>
                  <a:srgbClr val="FF0000"/>
                </a:solidFill>
                <a:latin typeface="+mn-lt"/>
                <a:cs typeface="+mn-cs"/>
              </a:rPr>
              <a:t>、</a:t>
            </a:r>
            <a:r>
              <a:rPr kumimoji="1" lang="en-US" altLang="ja-JP" sz="1000" dirty="0" smtClean="0">
                <a:solidFill>
                  <a:srgbClr val="FF0000"/>
                </a:solidFill>
                <a:latin typeface="+mn-lt"/>
                <a:cs typeface="+mn-cs"/>
              </a:rPr>
              <a:t> </a:t>
            </a:r>
            <a:r>
              <a:rPr kumimoji="1" lang="ja-JP" altLang="en-US" sz="1000" dirty="0" smtClean="0">
                <a:solidFill>
                  <a:prstClr val="black"/>
                </a:solidFill>
                <a:latin typeface="+mn-lt"/>
                <a:cs typeface="+mn-cs"/>
              </a:rPr>
              <a:t>担い手育成</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26" name="ホームベース 25"/>
          <p:cNvSpPr/>
          <p:nvPr/>
        </p:nvSpPr>
        <p:spPr bwMode="gray">
          <a:xfrm>
            <a:off x="6554827" y="2165223"/>
            <a:ext cx="2845665"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お試し</a:t>
            </a:r>
            <a:r>
              <a:rPr kumimoji="1" lang="ja-JP" altLang="en-US" sz="1000" b="0" i="0" u="none" strike="noStrike" kern="1200" cap="none" spc="0" normalizeH="0" baseline="0" noProof="0" dirty="0" smtClean="0">
                <a:ln>
                  <a:noFill/>
                </a:ln>
                <a:effectLst/>
                <a:uLnTx/>
                <a:uFillTx/>
                <a:latin typeface="+mn-lt"/>
                <a:ea typeface="+mn-ea"/>
                <a:cs typeface="+mn-cs"/>
              </a:rPr>
              <a:t>居住用施設運営</a:t>
            </a:r>
          </a:p>
        </p:txBody>
      </p:sp>
      <p:sp>
        <p:nvSpPr>
          <p:cNvPr id="70" name="ホームベース 69"/>
          <p:cNvSpPr/>
          <p:nvPr/>
        </p:nvSpPr>
        <p:spPr bwMode="gray">
          <a:xfrm>
            <a:off x="4662261" y="2423517"/>
            <a:ext cx="453763"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生活体験プログラム</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の企画</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83" name="ホームベース 82"/>
          <p:cNvSpPr/>
          <p:nvPr/>
        </p:nvSpPr>
        <p:spPr bwMode="gray">
          <a:xfrm>
            <a:off x="4662261" y="2165223"/>
            <a:ext cx="576512" cy="212892"/>
          </a:xfrm>
          <a:prstGeom prst="homePlate">
            <a:avLst/>
          </a:prstGeom>
          <a:solidFill>
            <a:srgbClr val="6FC2B4"/>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立地検討、</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設計</a:t>
            </a:r>
          </a:p>
        </p:txBody>
      </p:sp>
      <p:sp>
        <p:nvSpPr>
          <p:cNvPr id="55" name="Isosceles Triangle 31"/>
          <p:cNvSpPr/>
          <p:nvPr/>
        </p:nvSpPr>
        <p:spPr bwMode="gray">
          <a:xfrm flipV="1">
            <a:off x="5691889" y="466242"/>
            <a:ext cx="136940" cy="144000"/>
          </a:xfrm>
          <a:prstGeom prst="triangle">
            <a:avLst/>
          </a:prstGeom>
          <a:solidFill>
            <a:srgbClr val="DA291C"/>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dirty="0" smtClean="0">
              <a:solidFill>
                <a:schemeClr val="tx2"/>
              </a:solidFill>
              <a:sym typeface="+mn-lt"/>
            </a:endParaRPr>
          </a:p>
        </p:txBody>
      </p:sp>
      <p:sp>
        <p:nvSpPr>
          <p:cNvPr id="56" name="テキスト プレースホルダー 2"/>
          <p:cNvSpPr txBox="1">
            <a:spLocks/>
          </p:cNvSpPr>
          <p:nvPr/>
        </p:nvSpPr>
        <p:spPr bwMode="gray">
          <a:xfrm>
            <a:off x="5252841" y="182490"/>
            <a:ext cx="875213" cy="218325"/>
          </a:xfrm>
          <a:prstGeom prst="rect">
            <a:avLst/>
          </a:prstGeom>
        </p:spPr>
        <p:txBody>
          <a:bodyPr vert="horz" wrap="none" lIns="0" tIns="0" rIns="0" bIns="0" rtlCol="0" anchor="ctr">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1400" b="1" kern="1200" baseline="0">
                <a:solidFill>
                  <a:schemeClr val="accent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pPr algn="ctr"/>
            <a:r>
              <a:rPr lang="ja-JP" altLang="en-US" sz="1100" dirty="0" smtClean="0">
                <a:solidFill>
                  <a:srgbClr val="DA291C"/>
                </a:solidFill>
              </a:rPr>
              <a:t>避難指示</a:t>
            </a:r>
            <a:endParaRPr lang="en-US" altLang="ja-JP" sz="1100" dirty="0" smtClean="0">
              <a:solidFill>
                <a:srgbClr val="DA291C"/>
              </a:solidFill>
            </a:endParaRPr>
          </a:p>
          <a:p>
            <a:pPr algn="ctr"/>
            <a:r>
              <a:rPr lang="ja-JP" altLang="en-US" sz="1100" dirty="0" smtClean="0">
                <a:solidFill>
                  <a:srgbClr val="DA291C"/>
                </a:solidFill>
              </a:rPr>
              <a:t>解除</a:t>
            </a:r>
            <a:endParaRPr lang="ja-JP" altLang="en-US" sz="1100" dirty="0">
              <a:solidFill>
                <a:srgbClr val="DA291C"/>
              </a:solidFill>
            </a:endParaRPr>
          </a:p>
        </p:txBody>
      </p:sp>
      <p:sp>
        <p:nvSpPr>
          <p:cNvPr id="111" name="ホームベース 110"/>
          <p:cNvSpPr/>
          <p:nvPr/>
        </p:nvSpPr>
        <p:spPr bwMode="gray">
          <a:xfrm>
            <a:off x="5644596" y="3061077"/>
            <a:ext cx="3753451" cy="182706"/>
          </a:xfrm>
          <a:prstGeom prst="homePlate">
            <a:avLst/>
          </a:prstGeom>
          <a:solidFill>
            <a:srgbClr val="6FC2B4"/>
          </a:solidFill>
          <a:ln w="12700" algn="ctr">
            <a:solidFill>
              <a:srgbClr val="6FC2B4"/>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コワーキングスペースの整備・運営</a:t>
            </a:r>
          </a:p>
        </p:txBody>
      </p:sp>
      <p:sp>
        <p:nvSpPr>
          <p:cNvPr id="117" name="ホームベース 116"/>
          <p:cNvSpPr/>
          <p:nvPr/>
        </p:nvSpPr>
        <p:spPr bwMode="gray">
          <a:xfrm>
            <a:off x="4655631" y="6229480"/>
            <a:ext cx="1009709" cy="511708"/>
          </a:xfrm>
          <a:prstGeom prst="homePlate">
            <a:avLst>
              <a:gd name="adj" fmla="val 28436"/>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学校魅力向上</a:t>
            </a:r>
            <a:r>
              <a:rPr kumimoji="1" lang="en-US" altLang="ja-JP" sz="1000" b="0" i="0" u="none" strike="noStrike" kern="1200" cap="none" spc="0" normalizeH="0" baseline="0" noProof="0" dirty="0" smtClean="0">
                <a:ln>
                  <a:noFill/>
                </a:ln>
                <a:solidFill>
                  <a:prstClr val="black"/>
                </a:solidFill>
                <a:effectLst/>
                <a:uLnTx/>
                <a:uFillTx/>
                <a:latin typeface="+mn-lt"/>
                <a:ea typeface="+mn-ea"/>
                <a:cs typeface="+mn-cs"/>
              </a:rPr>
              <a:t/>
            </a:r>
            <a:br>
              <a:rPr kumimoji="1" lang="en-US" altLang="ja-JP" sz="1000" b="0" i="0" u="none" strike="noStrike" kern="1200" cap="none" spc="0" normalizeH="0" baseline="0" noProof="0" dirty="0" smtClean="0">
                <a:ln>
                  <a:noFill/>
                </a:ln>
                <a:solidFill>
                  <a:prstClr val="black"/>
                </a:solidFill>
                <a:effectLst/>
                <a:uLnTx/>
                <a:uFillTx/>
                <a:latin typeface="+mn-lt"/>
                <a:ea typeface="+mn-ea"/>
                <a:cs typeface="+mn-cs"/>
              </a:rPr>
            </a:br>
            <a:r>
              <a:rPr kumimoji="1" lang="ja-JP" altLang="en-US" sz="1000" dirty="0" smtClean="0">
                <a:solidFill>
                  <a:prstClr val="black"/>
                </a:solidFill>
                <a:latin typeface="+mn-lt"/>
                <a:cs typeface="+mn-cs"/>
              </a:rPr>
              <a:t>に向けたニーズ、</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実現性調査</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19" name="ホームベース 118"/>
          <p:cNvSpPr/>
          <p:nvPr/>
        </p:nvSpPr>
        <p:spPr bwMode="gray">
          <a:xfrm>
            <a:off x="6620169" y="6492156"/>
            <a:ext cx="2825047" cy="24087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短期留学等の体験プログラムの</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実施</a:t>
            </a:r>
          </a:p>
        </p:txBody>
      </p:sp>
      <p:sp>
        <p:nvSpPr>
          <p:cNvPr id="101" name="ホームベース 100"/>
          <p:cNvSpPr/>
          <p:nvPr/>
        </p:nvSpPr>
        <p:spPr bwMode="gray">
          <a:xfrm>
            <a:off x="4671786" y="5631670"/>
            <a:ext cx="1399353" cy="210668"/>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起業のニーズ・シーズ調査</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03" name="ホームベース 102"/>
          <p:cNvSpPr/>
          <p:nvPr/>
        </p:nvSpPr>
        <p:spPr bwMode="gray">
          <a:xfrm>
            <a:off x="5364946" y="2779424"/>
            <a:ext cx="1247049" cy="213193"/>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smtClean="0">
                <a:solidFill>
                  <a:prstClr val="black"/>
                </a:solidFill>
                <a:latin typeface="+mn-lt"/>
                <a:cs typeface="+mn-cs"/>
              </a:rPr>
              <a:t>就労体験等</a:t>
            </a:r>
            <a:r>
              <a:rPr kumimoji="1" lang="ja-JP" altLang="en-US" sz="1000" dirty="0" smtClean="0">
                <a:solidFill>
                  <a:prstClr val="black"/>
                </a:solidFill>
                <a:latin typeface="+mn-lt"/>
                <a:cs typeface="+mn-cs"/>
              </a:rPr>
              <a:t>の実施</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04" name="ホームベース 103"/>
          <p:cNvSpPr/>
          <p:nvPr/>
        </p:nvSpPr>
        <p:spPr bwMode="gray">
          <a:xfrm>
            <a:off x="6101710" y="5617060"/>
            <a:ext cx="3296338" cy="210748"/>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インキュベーション施設との連携による起業支援</a:t>
            </a:r>
          </a:p>
        </p:txBody>
      </p:sp>
      <p:sp>
        <p:nvSpPr>
          <p:cNvPr id="112" name="Isosceles Triangle 31"/>
          <p:cNvSpPr/>
          <p:nvPr/>
        </p:nvSpPr>
        <p:spPr bwMode="gray">
          <a:xfrm flipV="1">
            <a:off x="6520144" y="466242"/>
            <a:ext cx="136940" cy="144000"/>
          </a:xfrm>
          <a:prstGeom prst="triangle">
            <a:avLst/>
          </a:prstGeom>
          <a:solidFill>
            <a:srgbClr val="DA291C"/>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dirty="0" smtClean="0">
              <a:solidFill>
                <a:schemeClr val="tx2"/>
              </a:solidFill>
              <a:sym typeface="+mn-lt"/>
            </a:endParaRPr>
          </a:p>
        </p:txBody>
      </p:sp>
      <p:sp>
        <p:nvSpPr>
          <p:cNvPr id="113" name="テキスト プレースホルダー 2"/>
          <p:cNvSpPr txBox="1">
            <a:spLocks/>
          </p:cNvSpPr>
          <p:nvPr/>
        </p:nvSpPr>
        <p:spPr bwMode="gray">
          <a:xfrm>
            <a:off x="6615922" y="422967"/>
            <a:ext cx="718329" cy="218325"/>
          </a:xfrm>
          <a:prstGeom prst="rect">
            <a:avLst/>
          </a:prstGeom>
        </p:spPr>
        <p:txBody>
          <a:bodyPr vert="horz" wrap="none" lIns="0" tIns="0" rIns="0" bIns="0" rtlCol="0" anchor="ctr">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1400" b="1" kern="1200" baseline="0">
                <a:solidFill>
                  <a:schemeClr val="accent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pPr algn="ctr"/>
            <a:r>
              <a:rPr lang="ja-JP" altLang="en-US" sz="1100" dirty="0" smtClean="0">
                <a:solidFill>
                  <a:srgbClr val="DA291C"/>
                </a:solidFill>
              </a:rPr>
              <a:t>学校開校</a:t>
            </a:r>
            <a:endParaRPr lang="ja-JP" altLang="en-US" sz="1100" dirty="0">
              <a:solidFill>
                <a:srgbClr val="DA291C"/>
              </a:solidFill>
            </a:endParaRPr>
          </a:p>
        </p:txBody>
      </p:sp>
      <p:sp>
        <p:nvSpPr>
          <p:cNvPr id="114" name="Isosceles Triangle 31"/>
          <p:cNvSpPr/>
          <p:nvPr/>
        </p:nvSpPr>
        <p:spPr bwMode="gray">
          <a:xfrm flipV="1">
            <a:off x="6169723" y="466242"/>
            <a:ext cx="136940" cy="144000"/>
          </a:xfrm>
          <a:prstGeom prst="triangle">
            <a:avLst/>
          </a:prstGeom>
          <a:solidFill>
            <a:srgbClr val="DA291C"/>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dirty="0" smtClean="0">
              <a:solidFill>
                <a:schemeClr val="tx2"/>
              </a:solidFill>
              <a:sym typeface="+mn-lt"/>
            </a:endParaRPr>
          </a:p>
        </p:txBody>
      </p:sp>
      <p:sp>
        <p:nvSpPr>
          <p:cNvPr id="115" name="テキスト プレースホルダー 2"/>
          <p:cNvSpPr txBox="1">
            <a:spLocks/>
          </p:cNvSpPr>
          <p:nvPr/>
        </p:nvSpPr>
        <p:spPr bwMode="gray">
          <a:xfrm>
            <a:off x="6071139" y="168038"/>
            <a:ext cx="718329" cy="218325"/>
          </a:xfrm>
          <a:prstGeom prst="rect">
            <a:avLst/>
          </a:prstGeom>
        </p:spPr>
        <p:txBody>
          <a:bodyPr vert="horz" wrap="none" lIns="0" tIns="0" rIns="0" bIns="0" rtlCol="0" anchor="ctr">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1400" b="1" kern="1200" baseline="0">
                <a:solidFill>
                  <a:schemeClr val="accent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pPr algn="ctr"/>
            <a:r>
              <a:rPr lang="ja-JP" altLang="en-US" sz="1100" dirty="0" smtClean="0">
                <a:solidFill>
                  <a:srgbClr val="DA291C"/>
                </a:solidFill>
              </a:rPr>
              <a:t>ｲﾝｷｭﾍﾞｰｼｮﾝ</a:t>
            </a:r>
            <a:r>
              <a:rPr lang="en-US" altLang="ja-JP" sz="1100" dirty="0" smtClean="0">
                <a:solidFill>
                  <a:srgbClr val="DA291C"/>
                </a:solidFill>
              </a:rPr>
              <a:t/>
            </a:r>
            <a:br>
              <a:rPr lang="en-US" altLang="ja-JP" sz="1100" dirty="0" smtClean="0">
                <a:solidFill>
                  <a:srgbClr val="DA291C"/>
                </a:solidFill>
              </a:rPr>
            </a:br>
            <a:r>
              <a:rPr lang="ja-JP" altLang="en-US" sz="1100" dirty="0" smtClean="0">
                <a:solidFill>
                  <a:srgbClr val="DA291C"/>
                </a:solidFill>
              </a:rPr>
              <a:t>施設開所</a:t>
            </a:r>
            <a:endParaRPr lang="ja-JP" altLang="en-US" sz="1100" dirty="0">
              <a:solidFill>
                <a:srgbClr val="DA291C"/>
              </a:solidFill>
            </a:endParaRPr>
          </a:p>
        </p:txBody>
      </p:sp>
      <p:sp>
        <p:nvSpPr>
          <p:cNvPr id="42" name="ホームベース 41"/>
          <p:cNvSpPr/>
          <p:nvPr/>
        </p:nvSpPr>
        <p:spPr bwMode="gray">
          <a:xfrm>
            <a:off x="5317431" y="3625077"/>
            <a:ext cx="4092392" cy="192089"/>
          </a:xfrm>
          <a:prstGeom prst="homePlate">
            <a:avLst/>
          </a:prstGeom>
          <a:solidFill>
            <a:srgbClr val="6FC2B4"/>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90564" fontAlgn="auto">
              <a:spcBef>
                <a:spcPts val="0"/>
              </a:spcBef>
              <a:spcAft>
                <a:spcPts val="0"/>
              </a:spcAft>
              <a:buSzPct val="100000"/>
            </a:pPr>
            <a:r>
              <a:rPr kumimoji="1" lang="ja-JP" altLang="en-US" sz="1000" dirty="0" smtClean="0">
                <a:solidFill>
                  <a:prstClr val="black"/>
                </a:solidFill>
              </a:rPr>
              <a:t>新築、空き屋</a:t>
            </a:r>
            <a:r>
              <a:rPr kumimoji="1" lang="ja-JP" altLang="en-US" sz="1000" dirty="0">
                <a:solidFill>
                  <a:prstClr val="black"/>
                </a:solidFill>
              </a:rPr>
              <a:t>のリノベーション</a:t>
            </a:r>
          </a:p>
        </p:txBody>
      </p:sp>
      <p:sp>
        <p:nvSpPr>
          <p:cNvPr id="43" name="ホームベース 42"/>
          <p:cNvSpPr/>
          <p:nvPr/>
        </p:nvSpPr>
        <p:spPr bwMode="gray">
          <a:xfrm>
            <a:off x="5644596" y="3342638"/>
            <a:ext cx="3753452" cy="234360"/>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移住者向けの物件紹介実施</a:t>
            </a:r>
          </a:p>
        </p:txBody>
      </p:sp>
      <p:sp>
        <p:nvSpPr>
          <p:cNvPr id="84" name="ホームベース 83"/>
          <p:cNvSpPr/>
          <p:nvPr/>
        </p:nvSpPr>
        <p:spPr bwMode="gray">
          <a:xfrm>
            <a:off x="4671786" y="3366075"/>
            <a:ext cx="905984" cy="209958"/>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spcBef>
                <a:spcPts val="0"/>
              </a:spcBef>
              <a:spcAft>
                <a:spcPts val="0"/>
              </a:spcAft>
              <a:buClrTx/>
              <a:buSzPct val="100000"/>
              <a:buFont typeface="Wingdings" panose="05000000000000000000" pitchFamily="2" charset="2"/>
              <a:buNone/>
              <a:tabLst/>
            </a:pPr>
            <a:r>
              <a:rPr kumimoji="1" lang="ja-JP" altLang="en-US" sz="1000" dirty="0">
                <a:solidFill>
                  <a:prstClr val="black"/>
                </a:solidFill>
                <a:latin typeface="+mn-lt"/>
                <a:cs typeface="+mn-cs"/>
              </a:rPr>
              <a:t>物件</a:t>
            </a:r>
            <a:r>
              <a:rPr kumimoji="1" lang="ja-JP" altLang="en-US" sz="1000" dirty="0" smtClean="0">
                <a:solidFill>
                  <a:prstClr val="black"/>
                </a:solidFill>
                <a:latin typeface="+mn-lt"/>
                <a:cs typeface="+mn-cs"/>
              </a:rPr>
              <a:t>紹介</a:t>
            </a:r>
            <a:endParaRPr kumimoji="1" lang="en-US" altLang="ja-JP" sz="1000" dirty="0" smtClean="0">
              <a:solidFill>
                <a:prstClr val="black"/>
              </a:solidFill>
              <a:latin typeface="+mn-lt"/>
              <a:cs typeface="+mn-cs"/>
            </a:endParaRPr>
          </a:p>
          <a:p>
            <a:pPr marL="0" marR="0" indent="0" algn="ctr" defTabSz="990564" rtl="0" eaLnBrk="1" fontAlgn="auto" latinLnBrk="0" hangingPunct="1">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体制整備</a:t>
            </a:r>
            <a:endParaRPr kumimoji="1" lang="en-US" altLang="ja-JP" sz="1000" dirty="0" smtClean="0">
              <a:solidFill>
                <a:prstClr val="black"/>
              </a:solidFill>
              <a:latin typeface="+mn-lt"/>
              <a:cs typeface="+mn-cs"/>
            </a:endParaRPr>
          </a:p>
        </p:txBody>
      </p:sp>
      <p:sp>
        <p:nvSpPr>
          <p:cNvPr id="93" name="ホームベース 92"/>
          <p:cNvSpPr/>
          <p:nvPr/>
        </p:nvSpPr>
        <p:spPr bwMode="gray">
          <a:xfrm>
            <a:off x="4655631" y="3615672"/>
            <a:ext cx="661800" cy="209958"/>
          </a:xfrm>
          <a:prstGeom prst="homePlate">
            <a:avLst/>
          </a:prstGeom>
          <a:solidFill>
            <a:srgbClr val="6FC2B4"/>
          </a:solidFill>
          <a:ln w="12700" algn="ctr">
            <a:solidFill>
              <a:srgbClr val="6FC2B4"/>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整備計画策定</a:t>
            </a:r>
          </a:p>
        </p:txBody>
      </p:sp>
      <p:sp>
        <p:nvSpPr>
          <p:cNvPr id="82" name="テキスト プレースホルダー 1"/>
          <p:cNvSpPr txBox="1">
            <a:spLocks/>
          </p:cNvSpPr>
          <p:nvPr/>
        </p:nvSpPr>
        <p:spPr bwMode="gray">
          <a:xfrm>
            <a:off x="9363212" y="59709"/>
            <a:ext cx="507952" cy="252000"/>
          </a:xfrm>
          <a:prstGeom prst="rect">
            <a:avLst/>
          </a:prstGeom>
          <a:solidFill>
            <a:schemeClr val="bg1"/>
          </a:solidFill>
          <a:ln>
            <a:solidFill>
              <a:schemeClr val="tx1"/>
            </a:solidFill>
          </a:ln>
        </p:spPr>
        <p:txBody>
          <a:bodyPr vert="horz" wrap="none" lIns="72000" tIns="72000" rIns="73152" bIns="72000" rtlCol="0" anchor="ctr" anchorCtr="0">
            <a:no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fontAlgn="auto">
              <a:spcAft>
                <a:spcPts val="0"/>
              </a:spcAft>
              <a:defRPr/>
            </a:pPr>
            <a:r>
              <a:rPr lang="ja-JP" altLang="en-US" sz="1400" dirty="0" smtClean="0">
                <a:solidFill>
                  <a:schemeClr val="tx1"/>
                </a:solidFill>
                <a:latin typeface="+mn-ea"/>
              </a:rPr>
              <a:t>別紙</a:t>
            </a:r>
            <a:endParaRPr lang="en-US" altLang="ja-JP" sz="1400" dirty="0">
              <a:solidFill>
                <a:schemeClr val="tx1"/>
              </a:solidFill>
              <a:latin typeface="+mn-ea"/>
            </a:endParaRPr>
          </a:p>
        </p:txBody>
      </p:sp>
      <p:sp>
        <p:nvSpPr>
          <p:cNvPr id="80" name="ホームベース 79"/>
          <p:cNvSpPr/>
          <p:nvPr/>
        </p:nvSpPr>
        <p:spPr bwMode="gray">
          <a:xfrm>
            <a:off x="5323919" y="4246850"/>
            <a:ext cx="4137802" cy="238317"/>
          </a:xfrm>
          <a:prstGeom prst="homePlate">
            <a:avLst>
              <a:gd name="adj" fmla="val 28436"/>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地域交流</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イベントの実施</a:t>
            </a:r>
          </a:p>
        </p:txBody>
      </p:sp>
      <p:sp>
        <p:nvSpPr>
          <p:cNvPr id="95" name="ホームベース 94"/>
          <p:cNvSpPr/>
          <p:nvPr/>
        </p:nvSpPr>
        <p:spPr bwMode="gray">
          <a:xfrm>
            <a:off x="5317431" y="3939851"/>
            <a:ext cx="4141129" cy="238317"/>
          </a:xfrm>
          <a:prstGeom prst="homePlate">
            <a:avLst>
              <a:gd name="adj" fmla="val 28436"/>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大川原地区等の生活環境</a:t>
            </a:r>
            <a:r>
              <a:rPr kumimoji="1" lang="en-US" altLang="ja-JP" sz="1000" b="0" i="0" u="none" strike="noStrike" kern="1200" cap="none" spc="0" normalizeH="0" baseline="0" noProof="0" dirty="0" smtClean="0">
                <a:ln>
                  <a:noFill/>
                </a:ln>
                <a:solidFill>
                  <a:prstClr val="black"/>
                </a:solidFill>
                <a:effectLst/>
                <a:uLnTx/>
                <a:uFillTx/>
                <a:latin typeface="+mn-lt"/>
                <a:ea typeface="+mn-ea"/>
                <a:cs typeface="+mn-cs"/>
              </a:rPr>
              <a:t>PR</a:t>
            </a:r>
            <a:r>
              <a:rPr kumimoji="1" lang="ja-JP" altLang="en-US" sz="1000" b="0" i="0" u="none" strike="noStrike" kern="1200" cap="none" spc="0" normalizeH="0" baseline="0" noProof="0" dirty="0" err="1" smtClean="0">
                <a:ln>
                  <a:noFill/>
                </a:ln>
                <a:solidFill>
                  <a:prstClr val="black"/>
                </a:solidFill>
                <a:effectLst/>
                <a:uLnTx/>
                <a:uFillTx/>
                <a:latin typeface="+mn-lt"/>
                <a:ea typeface="+mn-ea"/>
                <a:cs typeface="+mn-cs"/>
              </a:rPr>
              <a:t>、</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地域イベント参加の勧誘</a:t>
            </a:r>
          </a:p>
        </p:txBody>
      </p:sp>
      <p:sp>
        <p:nvSpPr>
          <p:cNvPr id="96" name="ホームベース 95"/>
          <p:cNvSpPr/>
          <p:nvPr/>
        </p:nvSpPr>
        <p:spPr bwMode="gray">
          <a:xfrm>
            <a:off x="4662262" y="3934351"/>
            <a:ext cx="597660" cy="538750"/>
          </a:xfrm>
          <a:prstGeom prst="homePlate">
            <a:avLst>
              <a:gd name="adj" fmla="val 28436"/>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ニーズ調査</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・分析</a:t>
            </a:r>
            <a:endParaRPr kumimoji="1" lang="en-US" altLang="ja-JP"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98" name="ホームベース 97"/>
          <p:cNvSpPr/>
          <p:nvPr/>
        </p:nvSpPr>
        <p:spPr bwMode="gray">
          <a:xfrm>
            <a:off x="5321136" y="5086477"/>
            <a:ext cx="948202" cy="233800"/>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官民協働事業の企画</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07" name="ホームベース 106"/>
          <p:cNvSpPr/>
          <p:nvPr/>
        </p:nvSpPr>
        <p:spPr bwMode="gray">
          <a:xfrm>
            <a:off x="5238773" y="4569359"/>
            <a:ext cx="4206443" cy="203288"/>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noProof="0" dirty="0" smtClean="0">
                <a:solidFill>
                  <a:prstClr val="black"/>
                </a:solidFill>
                <a:latin typeface="+mn-lt"/>
                <a:cs typeface="+mn-cs"/>
              </a:rPr>
              <a:t>復興・まちづくり情</a:t>
            </a:r>
            <a:r>
              <a:rPr kumimoji="1" lang="ja-JP" altLang="en-US" sz="1000" noProof="0" dirty="0" smtClean="0">
                <a:latin typeface="+mn-lt"/>
                <a:cs typeface="+mn-cs"/>
              </a:rPr>
              <a:t>報の</a:t>
            </a:r>
            <a:r>
              <a:rPr kumimoji="1" lang="ja-JP" altLang="en-US" sz="1000" noProof="0" dirty="0" smtClean="0">
                <a:solidFill>
                  <a:prstClr val="black"/>
                </a:solidFill>
                <a:latin typeface="+mn-lt"/>
                <a:cs typeface="+mn-cs"/>
              </a:rPr>
              <a:t>発信</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10" name="ホームベース 109"/>
          <p:cNvSpPr/>
          <p:nvPr/>
        </p:nvSpPr>
        <p:spPr bwMode="gray">
          <a:xfrm>
            <a:off x="6306662" y="5084514"/>
            <a:ext cx="3138553" cy="201445"/>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官民協働</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事業の実施</a:t>
            </a:r>
          </a:p>
        </p:txBody>
      </p:sp>
      <p:sp>
        <p:nvSpPr>
          <p:cNvPr id="116" name="ホームベース 115"/>
          <p:cNvSpPr/>
          <p:nvPr/>
        </p:nvSpPr>
        <p:spPr bwMode="gray">
          <a:xfrm>
            <a:off x="4671786" y="897769"/>
            <a:ext cx="572789" cy="293428"/>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ポータルサイト</a:t>
            </a:r>
            <a:endParaRPr kumimoji="1" lang="en-US" altLang="ja-JP" sz="1000" b="0" i="0" u="none" strike="noStrike" kern="1200" cap="none" spc="0" normalizeH="0" baseline="0" noProof="0" dirty="0" smtClean="0">
              <a:ln>
                <a:noFill/>
              </a:ln>
              <a:solidFill>
                <a:prstClr val="black"/>
              </a:solidFill>
              <a:effectLst/>
              <a:uLnTx/>
              <a:uFillTx/>
              <a:latin typeface="+mn-lt"/>
              <a:ea typeface="+mn-ea"/>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構築</a:t>
            </a:r>
          </a:p>
        </p:txBody>
      </p:sp>
      <p:sp>
        <p:nvSpPr>
          <p:cNvPr id="122" name="ホームベース 121"/>
          <p:cNvSpPr/>
          <p:nvPr/>
        </p:nvSpPr>
        <p:spPr bwMode="gray">
          <a:xfrm>
            <a:off x="5317431" y="1291785"/>
            <a:ext cx="4127786" cy="188603"/>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noProof="0" dirty="0" smtClean="0">
                <a:solidFill>
                  <a:prstClr val="black"/>
                </a:solidFill>
                <a:latin typeface="+mn-lt"/>
                <a:cs typeface="+mn-cs"/>
              </a:rPr>
              <a:t>広報活動（</a:t>
            </a:r>
            <a:r>
              <a:rPr kumimoji="1" lang="en-US" altLang="ja-JP" sz="1000" noProof="0" dirty="0" smtClean="0">
                <a:solidFill>
                  <a:prstClr val="black"/>
                </a:solidFill>
                <a:latin typeface="+mn-lt"/>
                <a:cs typeface="+mn-cs"/>
              </a:rPr>
              <a:t>SNS</a:t>
            </a:r>
            <a:r>
              <a:rPr kumimoji="1" lang="ja-JP" altLang="en-US" sz="1000" noProof="0" dirty="0" err="1" smtClean="0">
                <a:solidFill>
                  <a:prstClr val="black"/>
                </a:solidFill>
                <a:latin typeface="+mn-lt"/>
                <a:cs typeface="+mn-cs"/>
              </a:rPr>
              <a:t>、</a:t>
            </a:r>
            <a:r>
              <a:rPr kumimoji="1" lang="ja-JP" altLang="en-US" sz="1000" noProof="0" dirty="0" smtClean="0">
                <a:solidFill>
                  <a:prstClr val="black"/>
                </a:solidFill>
                <a:latin typeface="+mn-lt"/>
                <a:cs typeface="+mn-cs"/>
              </a:rPr>
              <a:t>イベント出展等）</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23" name="ホームベース 122"/>
          <p:cNvSpPr/>
          <p:nvPr/>
        </p:nvSpPr>
        <p:spPr bwMode="gray">
          <a:xfrm>
            <a:off x="5317431" y="907516"/>
            <a:ext cx="4112631" cy="341576"/>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各ターゲットに向けたコンテンツ随時アップデート、情報発信</a:t>
            </a:r>
          </a:p>
        </p:txBody>
      </p:sp>
      <p:sp>
        <p:nvSpPr>
          <p:cNvPr id="72" name="ホームベース 71"/>
          <p:cNvSpPr/>
          <p:nvPr/>
        </p:nvSpPr>
        <p:spPr bwMode="gray">
          <a:xfrm>
            <a:off x="4673940" y="1226870"/>
            <a:ext cx="564833" cy="252585"/>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コンテンツ準備</a:t>
            </a:r>
          </a:p>
        </p:txBody>
      </p:sp>
      <p:sp>
        <p:nvSpPr>
          <p:cNvPr id="73" name="ホームベース 72"/>
          <p:cNvSpPr/>
          <p:nvPr/>
        </p:nvSpPr>
        <p:spPr bwMode="gray">
          <a:xfrm>
            <a:off x="5665341" y="4811656"/>
            <a:ext cx="3793220" cy="229691"/>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smtClean="0">
                <a:solidFill>
                  <a:prstClr val="black"/>
                </a:solidFill>
                <a:latin typeface="+mn-lt"/>
                <a:cs typeface="+mn-cs"/>
              </a:rPr>
              <a:t>復興支援員等</a:t>
            </a:r>
            <a:r>
              <a:rPr kumimoji="1" lang="ja-JP" altLang="en-US" sz="1000" dirty="0" smtClean="0">
                <a:solidFill>
                  <a:prstClr val="black"/>
                </a:solidFill>
                <a:latin typeface="+mn-lt"/>
                <a:cs typeface="+mn-cs"/>
              </a:rPr>
              <a:t>の活動</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108" name="ホームベース 107"/>
          <p:cNvSpPr/>
          <p:nvPr/>
        </p:nvSpPr>
        <p:spPr bwMode="gray">
          <a:xfrm>
            <a:off x="4643601" y="4811779"/>
            <a:ext cx="964230" cy="229691"/>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復興支援</a:t>
            </a:r>
            <a:r>
              <a:rPr kumimoji="1" lang="ja-JP" altLang="en-US" sz="1000" dirty="0">
                <a:solidFill>
                  <a:prstClr val="black"/>
                </a:solidFill>
                <a:latin typeface="+mn-lt"/>
                <a:cs typeface="+mn-cs"/>
              </a:rPr>
              <a:t>員</a:t>
            </a:r>
            <a:r>
              <a:rPr kumimoji="1" lang="ja-JP" altLang="en-US" sz="1000" dirty="0" smtClean="0">
                <a:solidFill>
                  <a:prstClr val="black"/>
                </a:solidFill>
                <a:latin typeface="+mn-lt"/>
                <a:cs typeface="+mn-cs"/>
              </a:rPr>
              <a:t>等</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の募集</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74" name="ホームベース 73"/>
          <p:cNvSpPr/>
          <p:nvPr/>
        </p:nvSpPr>
        <p:spPr bwMode="gray">
          <a:xfrm>
            <a:off x="4662260" y="4575932"/>
            <a:ext cx="564833" cy="196715"/>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コンテンツ準備</a:t>
            </a:r>
          </a:p>
        </p:txBody>
      </p:sp>
      <p:sp>
        <p:nvSpPr>
          <p:cNvPr id="75" name="ホームベース 74"/>
          <p:cNvSpPr/>
          <p:nvPr/>
        </p:nvSpPr>
        <p:spPr bwMode="gray">
          <a:xfrm>
            <a:off x="4678273" y="2774941"/>
            <a:ext cx="645645" cy="208034"/>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就労体験プログラム</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の企画</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76" name="ホームベース 75"/>
          <p:cNvSpPr/>
          <p:nvPr/>
        </p:nvSpPr>
        <p:spPr bwMode="gray">
          <a:xfrm>
            <a:off x="6606037" y="2770872"/>
            <a:ext cx="2845666" cy="212892"/>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体験プログラムの見直し </a:t>
            </a:r>
            <a:r>
              <a:rPr kumimoji="1" lang="ja-JP" altLang="en-US" sz="1000" dirty="0" smtClean="0">
                <a:solidFill>
                  <a:srgbClr val="FF0000"/>
                </a:solidFill>
                <a:latin typeface="+mn-lt"/>
                <a:cs typeface="+mn-cs"/>
              </a:rPr>
              <a:t>、</a:t>
            </a:r>
            <a:r>
              <a:rPr kumimoji="1" lang="en-US" altLang="ja-JP" sz="1000" dirty="0" smtClean="0">
                <a:solidFill>
                  <a:srgbClr val="FF0000"/>
                </a:solidFill>
                <a:latin typeface="+mn-lt"/>
                <a:cs typeface="+mn-cs"/>
              </a:rPr>
              <a:t> </a:t>
            </a:r>
            <a:r>
              <a:rPr kumimoji="1" lang="ja-JP" altLang="en-US" sz="1000" dirty="0" smtClean="0">
                <a:solidFill>
                  <a:prstClr val="black"/>
                </a:solidFill>
                <a:latin typeface="+mn-lt"/>
                <a:cs typeface="+mn-cs"/>
              </a:rPr>
              <a:t>担い手育成</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77" name="ホームベース 76"/>
          <p:cNvSpPr/>
          <p:nvPr/>
        </p:nvSpPr>
        <p:spPr bwMode="gray">
          <a:xfrm>
            <a:off x="5665340" y="6231166"/>
            <a:ext cx="886787" cy="218653"/>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a:solidFill>
                  <a:prstClr val="black"/>
                </a:solidFill>
                <a:latin typeface="+mn-lt"/>
                <a:cs typeface="+mn-cs"/>
              </a:rPr>
              <a:t>教育</a:t>
            </a:r>
            <a:r>
              <a:rPr kumimoji="1" lang="ja-JP" altLang="en-US" sz="1000" dirty="0" smtClean="0">
                <a:solidFill>
                  <a:prstClr val="black"/>
                </a:solidFill>
                <a:latin typeface="+mn-lt"/>
                <a:cs typeface="+mn-cs"/>
              </a:rPr>
              <a:t>プログラム</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の検討</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78" name="ホームベース 77"/>
          <p:cNvSpPr/>
          <p:nvPr/>
        </p:nvSpPr>
        <p:spPr bwMode="gray">
          <a:xfrm>
            <a:off x="5665340" y="6475001"/>
            <a:ext cx="878160" cy="266188"/>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短期留学等</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の検討</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81" name="ホームベース 80"/>
          <p:cNvSpPr/>
          <p:nvPr/>
        </p:nvSpPr>
        <p:spPr bwMode="gray">
          <a:xfrm>
            <a:off x="6615922" y="6232210"/>
            <a:ext cx="2837921" cy="217609"/>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特徴的な教育プログラムの実施</a:t>
            </a:r>
          </a:p>
        </p:txBody>
      </p:sp>
      <p:sp>
        <p:nvSpPr>
          <p:cNvPr id="87" name="ホームベース 86"/>
          <p:cNvSpPr/>
          <p:nvPr/>
        </p:nvSpPr>
        <p:spPr bwMode="gray">
          <a:xfrm>
            <a:off x="4838563" y="3050699"/>
            <a:ext cx="769267" cy="212892"/>
          </a:xfrm>
          <a:prstGeom prst="homePlate">
            <a:avLst/>
          </a:prstGeom>
          <a:solidFill>
            <a:srgbClr val="6FC2B4"/>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コワーキングスペース</a:t>
            </a:r>
            <a:endParaRPr kumimoji="1" lang="en-US" altLang="ja-JP" sz="1000" dirty="0" smtClean="0">
              <a:solidFill>
                <a:prstClr val="black"/>
              </a:solidFill>
              <a:latin typeface="+mn-lt"/>
              <a:cs typeface="+mn-cs"/>
            </a:endParaRPr>
          </a:p>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施設計画・運営検討</a:t>
            </a:r>
            <a:endParaRPr kumimoji="1" lang="ja-JP" altLang="en-US" sz="10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89" name="ホームベース 88"/>
          <p:cNvSpPr/>
          <p:nvPr/>
        </p:nvSpPr>
        <p:spPr bwMode="gray">
          <a:xfrm>
            <a:off x="4678273" y="5902261"/>
            <a:ext cx="1927764" cy="196514"/>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ネクサスファームの視察・説明会</a:t>
            </a:r>
            <a:endParaRPr kumimoji="1" lang="en-US" altLang="ja-JP" sz="1000" dirty="0" smtClean="0">
              <a:solidFill>
                <a:prstClr val="black"/>
              </a:solidFill>
              <a:latin typeface="+mn-lt"/>
              <a:cs typeface="+mn-cs"/>
            </a:endParaRPr>
          </a:p>
        </p:txBody>
      </p:sp>
      <p:sp>
        <p:nvSpPr>
          <p:cNvPr id="90" name="ホームベース 89"/>
          <p:cNvSpPr/>
          <p:nvPr/>
        </p:nvSpPr>
        <p:spPr bwMode="gray">
          <a:xfrm>
            <a:off x="6657084" y="5898332"/>
            <a:ext cx="2772978" cy="196514"/>
          </a:xfrm>
          <a:prstGeom prst="homePlate">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pPr>
            <a:r>
              <a:rPr kumimoji="1" lang="ja-JP" altLang="en-US" sz="1000" dirty="0" smtClean="0">
                <a:solidFill>
                  <a:prstClr val="black"/>
                </a:solidFill>
                <a:latin typeface="+mn-lt"/>
                <a:cs typeface="+mn-cs"/>
              </a:rPr>
              <a:t>ネクサスファームの活用支援</a:t>
            </a:r>
            <a:endParaRPr kumimoji="1" lang="en-US" altLang="ja-JP" sz="1000" dirty="0" smtClean="0">
              <a:solidFill>
                <a:prstClr val="black"/>
              </a:solidFill>
              <a:latin typeface="+mn-lt"/>
              <a:cs typeface="+mn-cs"/>
            </a:endParaRPr>
          </a:p>
        </p:txBody>
      </p:sp>
      <p:sp>
        <p:nvSpPr>
          <p:cNvPr id="124" name="ホームベース 123"/>
          <p:cNvSpPr/>
          <p:nvPr/>
        </p:nvSpPr>
        <p:spPr bwMode="gray">
          <a:xfrm>
            <a:off x="6071137" y="5320278"/>
            <a:ext cx="3378049" cy="196098"/>
          </a:xfrm>
          <a:prstGeom prst="homePlate">
            <a:avLst>
              <a:gd name="adj" fmla="val 28436"/>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dirty="0" smtClean="0">
                <a:latin typeface="+mn-lt"/>
                <a:cs typeface="+mn-cs"/>
              </a:rPr>
              <a:t>地域</a:t>
            </a:r>
            <a:r>
              <a:rPr kumimoji="1" lang="ja-JP" altLang="en-US" sz="1000" dirty="0" smtClean="0">
                <a:solidFill>
                  <a:prstClr val="black"/>
                </a:solidFill>
                <a:latin typeface="+mn-lt"/>
                <a:cs typeface="+mn-cs"/>
              </a:rPr>
              <a:t>交流</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イベントの実施</a:t>
            </a:r>
          </a:p>
        </p:txBody>
      </p:sp>
      <p:sp>
        <p:nvSpPr>
          <p:cNvPr id="125" name="ホームベース 124"/>
          <p:cNvSpPr/>
          <p:nvPr/>
        </p:nvSpPr>
        <p:spPr bwMode="gray">
          <a:xfrm>
            <a:off x="5323918" y="5291996"/>
            <a:ext cx="688428" cy="230953"/>
          </a:xfrm>
          <a:prstGeom prst="homePlate">
            <a:avLst>
              <a:gd name="adj" fmla="val 28436"/>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smtClean="0">
                <a:ln>
                  <a:noFill/>
                </a:ln>
                <a:solidFill>
                  <a:prstClr val="black"/>
                </a:solidFill>
                <a:effectLst/>
                <a:uLnTx/>
                <a:uFillTx/>
                <a:latin typeface="+mn-lt"/>
                <a:ea typeface="+mn-ea"/>
                <a:cs typeface="+mn-cs"/>
              </a:rPr>
              <a:t>交流イベントの検討</a:t>
            </a:r>
          </a:p>
        </p:txBody>
      </p:sp>
    </p:spTree>
    <p:extLst>
      <p:ext uri="{BB962C8B-B14F-4D97-AF65-F5344CB8AC3E}">
        <p14:creationId xmlns:p14="http://schemas.microsoft.com/office/powerpoint/2010/main" val="4010298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AzfpfA3VoToIHkhlcQMOP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2007">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solidFill>
          <a:schemeClr val="bg1"/>
        </a:solidFill>
      </a:spPr>
      <a:bodyPr vert="horz" wrap="none" lIns="0" tIns="0" rIns="0" bIns="0" rtlCol="0" anchor="ctr">
        <a:noAutofit/>
      </a:bodyPr>
      <a:lstStyle>
        <a:defPPr>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1_1_DTC_ Proposal Template_J_Confidential.potx" id="{319F2EBB-5E26-44AB-893E-8E9BFC45632C}" vid="{E2E785C7-A18B-4D8D-BB2A-831266D681C9}"/>
    </a:ext>
  </a:extLst>
</a:theme>
</file>

<file path=ppt/theme/theme2.xml><?xml version="1.0" encoding="utf-8"?>
<a:theme xmlns:a="http://schemas.openxmlformats.org/drawingml/2006/main" name="DT Proposal Template_J_202007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1_1_DTC_ Proposal Template_J_Confidential.potx" id="{319F2EBB-5E26-44AB-893E-8E9BFC45632C}" vid="{E46F247C-9DF9-4485-8A64-CE7FC8C58AE9}"/>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4.xml><?xml version="1.0" encoding="utf-8"?>
<ct:contentTypeSchema xmlns:ct="http://schemas.microsoft.com/office/2006/metadata/contentType" xmlns:ma="http://schemas.microsoft.com/office/2006/metadata/properties/metaAttributes" ct:_="" ma:_="" ma:contentTypeName="ドキュメント" ma:contentTypeID="0x01010041D020119C01FD4C9BE380A0E076840D" ma:contentTypeVersion="11" ma:contentTypeDescription="新しいドキュメントを作成します。" ma:contentTypeScope="" ma:versionID="5c3e09b4cc58a6295e664556ff717fe8">
  <xsd:schema xmlns:xsd="http://www.w3.org/2001/XMLSchema" xmlns:xs="http://www.w3.org/2001/XMLSchema" xmlns:p="http://schemas.microsoft.com/office/2006/metadata/properties" xmlns:ns1="http://schemas.microsoft.com/sharepoint/v3" xmlns:ns2="5edbb4f2-436f-437b-b637-5999a3865539" xmlns:ns3="2344312a-a85c-4b4c-93a1-f21ca0dbf98d" targetNamespace="http://schemas.microsoft.com/office/2006/metadata/properties" ma:root="true" ma:fieldsID="b0123b3c19bad0aea96cbefbb79202e9" ns1:_="" ns2:_="" ns3:_="">
    <xsd:import namespace="http://schemas.microsoft.com/sharepoint/v3"/>
    <xsd:import namespace="5edbb4f2-436f-437b-b637-5999a3865539"/>
    <xsd:import namespace="2344312a-a85c-4b4c-93a1-f21ca0dbf98d"/>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4" nillable="true" ma:displayName="スケジュールの開始日" ma:description="[スケジュールの開始日] は、発行機能により作成されたサイト列です。このページがサイトの閲覧者に表示される最初の日時を示すために使われます。" ma:hidden="true" ma:internalName="PublishingStartDate" ma:readOnly="false">
      <xsd:simpleType>
        <xsd:restriction base="dms:Unknown"/>
      </xsd:simpleType>
    </xsd:element>
    <xsd:element name="PublishingExpirationDate" ma:index="5" nillable="true" ma:displayName="スケジュールの終了日" ma:description="[スケジュールの終了日] は、発行機能により作成されたサイト列です。このページがサイトの閲覧者に表示されなくなる日時を示すために使われます。" ma:hidden="true" ma:internalName="PublishingExpirationDate"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edbb4f2-436f-437b-b637-5999a3865539" elementFormDefault="qualified">
    <xsd:import namespace="http://schemas.microsoft.com/office/2006/documentManagement/types"/>
    <xsd:import namespace="http://schemas.microsoft.com/office/infopath/2007/PartnerControls"/>
    <xsd:element name="_dlc_DocId" ma:index="10"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11"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ID を保持" ma:description="追加時に ID を保持します。"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344312a-a85c-4b4c-93a1-f21ca0dbf98d" elementFormDefault="qualified">
    <xsd:import namespace="http://schemas.microsoft.com/office/2006/documentManagement/types"/>
    <xsd:import namespace="http://schemas.microsoft.com/office/infopath/2007/PartnerControls"/>
    <xsd:element name="SharedWithUsers" ma:index="13" nillable="true" ma:displayName="共有相手"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コンテンツ タイプ"/>
        <xsd:element ref="dc:title" minOccurs="0" maxOccurs="1" ma:index="3"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934CF6-60F8-4807-9D07-3C24BC4D3B28}">
  <ds:schemaRefs>
    <ds:schemaRef ds:uri="http://schemas.microsoft.com/sharepoint/events"/>
  </ds:schemaRefs>
</ds:datastoreItem>
</file>

<file path=customXml/itemProps2.xml><?xml version="1.0" encoding="utf-8"?>
<ds:datastoreItem xmlns:ds="http://schemas.openxmlformats.org/officeDocument/2006/customXml" ds:itemID="{B7B7755D-A8F0-4491-BEB4-E32F00043AC1}">
  <ds:schemaRefs>
    <ds:schemaRef ds:uri="http://schemas.microsoft.com/sharepoint/v3/contenttype/forms"/>
  </ds:schemaRefs>
</ds:datastoreItem>
</file>

<file path=customXml/itemProps3.xml><?xml version="1.0" encoding="utf-8"?>
<ds:datastoreItem xmlns:ds="http://schemas.openxmlformats.org/officeDocument/2006/customXml" ds:itemID="{4E21B286-A395-480F-812B-D3810D1663A3}">
  <ds:schemaRefs>
    <ds:schemaRef ds:uri="http://schemas.microsoft.com/office/2006/metadata/properties"/>
    <ds:schemaRef ds:uri="http://www.w3.org/XML/1998/namespace"/>
    <ds:schemaRef ds:uri="http://purl.org/dc/elements/1.1/"/>
    <ds:schemaRef ds:uri="2344312a-a85c-4b4c-93a1-f21ca0dbf98d"/>
    <ds:schemaRef ds:uri="http://schemas.openxmlformats.org/package/2006/metadata/core-properties"/>
    <ds:schemaRef ds:uri="http://purl.org/dc/dcmitype/"/>
    <ds:schemaRef ds:uri="http://schemas.microsoft.com/office/2006/documentManagement/types"/>
    <ds:schemaRef ds:uri="http://purl.org/dc/terms/"/>
    <ds:schemaRef ds:uri="http://schemas.microsoft.com/office/infopath/2007/PartnerControls"/>
    <ds:schemaRef ds:uri="5edbb4f2-436f-437b-b637-5999a3865539"/>
    <ds:schemaRef ds:uri="http://schemas.microsoft.com/sharepoint/v3"/>
  </ds:schemaRefs>
</ds:datastoreItem>
</file>

<file path=customXml/itemProps4.xml><?xml version="1.0" encoding="utf-8"?>
<ds:datastoreItem xmlns:ds="http://schemas.openxmlformats.org/officeDocument/2006/customXml" ds:itemID="{AF14591A-C775-4B6C-990F-70D084DE55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edbb4f2-436f-437b-b637-5999a3865539"/>
    <ds:schemaRef ds:uri="2344312a-a85c-4b4c-93a1-f21ca0dbf9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ご提案書_福島12市町村への移住・定住の促進等に関する調査業務_20200903_v01</Template>
  <TotalTime>22954</TotalTime>
  <Words>605</Words>
  <Application>Microsoft Office PowerPoint</Application>
  <PresentationFormat>A4 210 x 297 mm</PresentationFormat>
  <Paragraphs>167</Paragraphs>
  <Slides>1</Slides>
  <Notes>0</Notes>
  <HiddenSlides>0</HiddenSlides>
  <MMClips>0</MMClips>
  <ScaleCrop>false</ScaleCrop>
  <HeadingPairs>
    <vt:vector size="8" baseType="variant">
      <vt:variant>
        <vt:lpstr>使用されているフォント</vt:lpstr>
      </vt:variant>
      <vt:variant>
        <vt:i4>7</vt:i4>
      </vt:variant>
      <vt:variant>
        <vt:lpstr>テーマ</vt:lpstr>
      </vt:variant>
      <vt:variant>
        <vt:i4>2</vt:i4>
      </vt:variant>
      <vt:variant>
        <vt:lpstr>埋め込まれた OLE サーバー</vt:lpstr>
      </vt:variant>
      <vt:variant>
        <vt:i4>1</vt:i4>
      </vt:variant>
      <vt:variant>
        <vt:lpstr>スライド タイトル</vt:lpstr>
      </vt:variant>
      <vt:variant>
        <vt:i4>1</vt:i4>
      </vt:variant>
    </vt:vector>
  </HeadingPairs>
  <TitlesOfParts>
    <vt:vector size="11" baseType="lpstr">
      <vt:lpstr>Yu Gothic UI</vt:lpstr>
      <vt:lpstr>Arial</vt:lpstr>
      <vt:lpstr>Calibri</vt:lpstr>
      <vt:lpstr>Calibri Light</vt:lpstr>
      <vt:lpstr>Times New Roman</vt:lpstr>
      <vt:lpstr>Verdana</vt:lpstr>
      <vt:lpstr>Wingdings</vt:lpstr>
      <vt:lpstr>DT Proposal Template_J_202007</vt:lpstr>
      <vt:lpstr>DT Proposal Template_J_202007_補足版</vt:lpstr>
      <vt:lpstr>think-cell スライド</vt:lpstr>
      <vt:lpstr>PowerPoint プレゼンテーション</vt:lpstr>
    </vt:vector>
  </TitlesOfParts>
  <Manager/>
  <Company>DTT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プロポーザル用テンプレート</dc:title>
  <dc:creator>Yuka　Yamashita</dc:creator>
  <cp:keywords>cf</cp:keywords>
  <cp:lastModifiedBy>橋本_浩江</cp:lastModifiedBy>
  <cp:revision>2191</cp:revision>
  <cp:lastPrinted>2021-03-01T01:08:17Z</cp:lastPrinted>
  <dcterms:created xsi:type="dcterms:W3CDTF">2020-09-03T10:53:28Z</dcterms:created>
  <dcterms:modified xsi:type="dcterms:W3CDTF">2021-03-01T01:28:44Z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0x01010041D020119C01FD4C9BE380A0E076840D</vt:lpwstr>
  </property>
</Properties>
</file>